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80" r:id="rId5"/>
    <p:sldId id="290" r:id="rId6"/>
    <p:sldId id="258" r:id="rId7"/>
    <p:sldId id="259" r:id="rId8"/>
    <p:sldId id="291" r:id="rId9"/>
    <p:sldId id="306" r:id="rId10"/>
    <p:sldId id="305" r:id="rId11"/>
    <p:sldId id="301" r:id="rId12"/>
    <p:sldId id="281" r:id="rId13"/>
    <p:sldId id="282" r:id="rId14"/>
    <p:sldId id="283" r:id="rId15"/>
    <p:sldId id="303" r:id="rId16"/>
    <p:sldId id="284" r:id="rId17"/>
    <p:sldId id="285" r:id="rId18"/>
    <p:sldId id="302" r:id="rId19"/>
    <p:sldId id="304" r:id="rId20"/>
    <p:sldId id="292" r:id="rId21"/>
    <p:sldId id="286" r:id="rId22"/>
    <p:sldId id="293" r:id="rId23"/>
    <p:sldId id="294" r:id="rId24"/>
    <p:sldId id="295" r:id="rId25"/>
    <p:sldId id="296" r:id="rId26"/>
    <p:sldId id="297" r:id="rId27"/>
    <p:sldId id="299" r:id="rId28"/>
    <p:sldId id="287" r:id="rId29"/>
    <p:sldId id="298" r:id="rId30"/>
    <p:sldId id="288" r:id="rId31"/>
    <p:sldId id="289" r:id="rId32"/>
    <p:sldId id="30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67F35-3455-49D2-AE70-66BEC85DFFBA}" v="1" dt="2023-07-13T07:23:01.514"/>
    <p1510:client id="{A3C9EA61-EBC4-49D8-AF76-1381EFF0A25E}" v="6" dt="2023-07-13T13:35:21.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7/13/2023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7/13/2023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7/13/2023</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7/13/2023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7/13/2023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7/13/2023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7/13/2023</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3200402"/>
          </a:xfrm>
          <a:solidFill>
            <a:schemeClr val="tx1"/>
          </a:solidFill>
          <a:effectLst>
            <a:softEdge rad="31750"/>
          </a:effectLst>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prstClr val="white"/>
                </a:solidFill>
                <a:effectLst/>
                <a:uLnTx/>
                <a:uFillTx/>
                <a:latin typeface="Calibri Light" panose="020F0302020204030204"/>
                <a:ea typeface="+mj-ea"/>
                <a:cs typeface="+mj-cs"/>
              </a:rPr>
              <a:t>PID Tuning with Neural Networks</a:t>
            </a:r>
            <a:br>
              <a:rPr kumimoji="0" lang="en-US" sz="4000" b="0" i="0" u="none" strike="noStrike" kern="1200" cap="none" spc="0" normalizeH="0" baseline="0" noProof="0">
                <a:ln>
                  <a:noFill/>
                </a:ln>
                <a:solidFill>
                  <a:prstClr val="white"/>
                </a:solidFill>
                <a:effectLst/>
                <a:uLnTx/>
                <a:uFillTx/>
                <a:latin typeface="Calibri Light" panose="020F0302020204030204"/>
                <a:ea typeface="+mj-ea"/>
                <a:cs typeface="+mj-cs"/>
              </a:rPr>
            </a:br>
            <a:r>
              <a:rPr kumimoji="0" lang="en-US" sz="2300" b="0" i="0" u="none" strike="noStrike" kern="1200" cap="none" spc="0" normalizeH="0" baseline="0" noProof="0">
                <a:ln>
                  <a:noFill/>
                </a:ln>
                <a:solidFill>
                  <a:srgbClr val="5792BA"/>
                </a:solidFill>
                <a:effectLst/>
                <a:uLnTx/>
                <a:uFillTx/>
                <a:latin typeface="Calibri" panose="020F0502020204030204"/>
                <a:ea typeface="+mj-ea"/>
                <a:cs typeface="+mj-cs"/>
              </a:rPr>
              <a:t>PIDNN</a:t>
            </a:r>
            <a:br>
              <a:rPr kumimoji="0" lang="en-US" sz="2300" b="0" i="0" u="none" strike="noStrike" kern="1200" cap="none" spc="0" normalizeH="0" baseline="0" noProof="0">
                <a:ln>
                  <a:noFill/>
                </a:ln>
                <a:solidFill>
                  <a:srgbClr val="5792BA"/>
                </a:solidFill>
                <a:effectLst/>
                <a:uLnTx/>
                <a:uFillTx/>
                <a:latin typeface="Calibri" panose="020F0502020204030204"/>
                <a:ea typeface="+mj-ea"/>
                <a:cs typeface="+mj-cs"/>
              </a:rPr>
            </a:br>
            <a:endParaRPr lang="en-US" sz="4000">
              <a:solidFill>
                <a:schemeClr val="bg1"/>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575DFDA-7811-AD8A-084D-B828C025B124}"/>
              </a:ext>
            </a:extLst>
          </p:cNvPr>
          <p:cNvSpPr>
            <a:spLocks noGrp="1"/>
          </p:cNvSpPr>
          <p:nvPr>
            <p:ph sz="half" idx="1"/>
          </p:nvPr>
        </p:nvSpPr>
        <p:spPr>
          <a:xfrm>
            <a:off x="486303" y="873656"/>
            <a:ext cx="5194767" cy="3633047"/>
          </a:xfrm>
        </p:spPr>
        <p:txBody>
          <a:bodyPr>
            <a:normAutofit fontScale="92500"/>
          </a:bodyPr>
          <a:lstStyle/>
          <a:p>
            <a:pPr marL="36900" indent="0">
              <a:buNone/>
            </a:pPr>
            <a:r>
              <a:rPr lang="en-US" sz="1800" err="1"/>
              <a:t>Kd</a:t>
            </a:r>
            <a:r>
              <a:rPr lang="en-US" sz="1800"/>
              <a:t> (Derivative Gain):</a:t>
            </a:r>
          </a:p>
          <a:p>
            <a:r>
              <a:rPr lang="en-US" sz="1800"/>
              <a:t>Influences the derivative response of the controller.</a:t>
            </a:r>
          </a:p>
          <a:p>
            <a:r>
              <a:rPr lang="en-US" sz="1800"/>
              <a:t>Accounts for the rate of change of the error.</a:t>
            </a:r>
          </a:p>
          <a:p>
            <a:r>
              <a:rPr lang="en-US" sz="1800"/>
              <a:t>Produces a control output based on the rate at which the error is changing.</a:t>
            </a:r>
          </a:p>
          <a:p>
            <a:r>
              <a:rPr lang="en-US" sz="1800"/>
              <a:t>Helps to dampen oscillations and improve stability.</a:t>
            </a:r>
          </a:p>
          <a:p>
            <a:r>
              <a:rPr lang="en-US" sz="1800"/>
              <a:t>Higher values of </a:t>
            </a:r>
            <a:r>
              <a:rPr lang="en-US" sz="1800" err="1"/>
              <a:t>Kd</a:t>
            </a:r>
            <a:r>
              <a:rPr lang="en-US" sz="1800"/>
              <a:t> result in faster response to changes in error, but excessive values can lead to instability and noise amplification.</a:t>
            </a:r>
            <a:endParaRPr lang="en-IN" sz="1800"/>
          </a:p>
          <a:p>
            <a:endParaRPr lang="en-IN"/>
          </a:p>
        </p:txBody>
      </p:sp>
      <p:pic>
        <p:nvPicPr>
          <p:cNvPr id="7" name="Content Placeholder 6">
            <a:extLst>
              <a:ext uri="{FF2B5EF4-FFF2-40B4-BE49-F238E27FC236}">
                <a16:creationId xmlns:a16="http://schemas.microsoft.com/office/drawing/2014/main" id="{00786A6D-9315-BB4E-CDAB-CA1CE0353850}"/>
              </a:ext>
            </a:extLst>
          </p:cNvPr>
          <p:cNvPicPr>
            <a:picLocks noGrp="1" noChangeAspect="1"/>
          </p:cNvPicPr>
          <p:nvPr>
            <p:ph sz="half" idx="2"/>
          </p:nvPr>
        </p:nvPicPr>
        <p:blipFill>
          <a:blip r:embed="rId2"/>
          <a:stretch>
            <a:fillRect/>
          </a:stretch>
        </p:blipFill>
        <p:spPr>
          <a:xfrm>
            <a:off x="7952920" y="873656"/>
            <a:ext cx="3288106" cy="2525401"/>
          </a:xfrm>
          <a:prstGeom prst="rect">
            <a:avLst/>
          </a:prstGeom>
        </p:spPr>
      </p:pic>
      <p:pic>
        <p:nvPicPr>
          <p:cNvPr id="8" name="Picture 7">
            <a:extLst>
              <a:ext uri="{FF2B5EF4-FFF2-40B4-BE49-F238E27FC236}">
                <a16:creationId xmlns:a16="http://schemas.microsoft.com/office/drawing/2014/main" id="{86626FA2-6D6A-310B-0746-100278DB8716}"/>
              </a:ext>
            </a:extLst>
          </p:cNvPr>
          <p:cNvPicPr>
            <a:picLocks noChangeAspect="1"/>
          </p:cNvPicPr>
          <p:nvPr/>
        </p:nvPicPr>
        <p:blipFill>
          <a:blip r:embed="rId3"/>
          <a:stretch>
            <a:fillRect/>
          </a:stretch>
        </p:blipFill>
        <p:spPr>
          <a:xfrm>
            <a:off x="8043247" y="3666716"/>
            <a:ext cx="3197779" cy="2759964"/>
          </a:xfrm>
          <a:prstGeom prst="rect">
            <a:avLst/>
          </a:prstGeom>
        </p:spPr>
      </p:pic>
    </p:spTree>
    <p:extLst>
      <p:ext uri="{BB962C8B-B14F-4D97-AF65-F5344CB8AC3E}">
        <p14:creationId xmlns:p14="http://schemas.microsoft.com/office/powerpoint/2010/main" val="3311002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9386A3-6BEE-6FE3-A601-B090E90DB6E7}"/>
              </a:ext>
            </a:extLst>
          </p:cNvPr>
          <p:cNvSpPr>
            <a:spLocks noGrp="1"/>
          </p:cNvSpPr>
          <p:nvPr>
            <p:ph type="title"/>
          </p:nvPr>
        </p:nvSpPr>
        <p:spPr/>
        <p:txBody>
          <a:bodyPr/>
          <a:lstStyle/>
          <a:p>
            <a:r>
              <a:rPr lang="en-IN"/>
              <a:t>PID Tuning</a:t>
            </a:r>
          </a:p>
        </p:txBody>
      </p:sp>
      <p:sp>
        <p:nvSpPr>
          <p:cNvPr id="8" name="Content Placeholder 7">
            <a:extLst>
              <a:ext uri="{FF2B5EF4-FFF2-40B4-BE49-F238E27FC236}">
                <a16:creationId xmlns:a16="http://schemas.microsoft.com/office/drawing/2014/main" id="{9F97EEAF-E242-BA72-3B5D-7E08192D25DA}"/>
              </a:ext>
            </a:extLst>
          </p:cNvPr>
          <p:cNvSpPr>
            <a:spLocks noGrp="1"/>
          </p:cNvSpPr>
          <p:nvPr>
            <p:ph idx="1"/>
          </p:nvPr>
        </p:nvSpPr>
        <p:spPr/>
        <p:txBody>
          <a:bodyPr>
            <a:normAutofit/>
          </a:bodyPr>
          <a:lstStyle/>
          <a:p>
            <a:pPr marL="36900" indent="0">
              <a:buNone/>
            </a:pPr>
            <a:r>
              <a:rPr lang="en-US" b="0" i="0">
                <a:solidFill>
                  <a:srgbClr val="374151"/>
                </a:solidFill>
                <a:effectLst/>
                <a:latin typeface="Söhne"/>
              </a:rPr>
              <a:t>PID tuning is the process of adjusting the proportional (</a:t>
            </a:r>
            <a:r>
              <a:rPr lang="en-US" b="0" i="0" err="1">
                <a:solidFill>
                  <a:srgbClr val="374151"/>
                </a:solidFill>
                <a:effectLst/>
                <a:latin typeface="Söhne"/>
              </a:rPr>
              <a:t>K</a:t>
            </a:r>
            <a:r>
              <a:rPr lang="en-US" b="0" i="0" baseline="-25000" err="1">
                <a:solidFill>
                  <a:srgbClr val="374151"/>
                </a:solidFill>
                <a:effectLst/>
                <a:latin typeface="Söhne"/>
              </a:rPr>
              <a:t>p</a:t>
            </a:r>
            <a:r>
              <a:rPr lang="en-US" b="0" i="0">
                <a:solidFill>
                  <a:srgbClr val="374151"/>
                </a:solidFill>
                <a:effectLst/>
                <a:latin typeface="Söhne"/>
              </a:rPr>
              <a:t>), integral (K</a:t>
            </a:r>
            <a:r>
              <a:rPr lang="en-US" b="0" i="0" baseline="-25000">
                <a:solidFill>
                  <a:srgbClr val="374151"/>
                </a:solidFill>
                <a:effectLst/>
                <a:latin typeface="Söhne"/>
              </a:rPr>
              <a:t>i</a:t>
            </a:r>
            <a:r>
              <a:rPr lang="en-US" b="0" i="0">
                <a:solidFill>
                  <a:srgbClr val="374151"/>
                </a:solidFill>
                <a:effectLst/>
                <a:latin typeface="Söhne"/>
              </a:rPr>
              <a:t>), and derivative (</a:t>
            </a:r>
            <a:r>
              <a:rPr lang="en-US" b="0" i="0" err="1">
                <a:solidFill>
                  <a:srgbClr val="374151"/>
                </a:solidFill>
                <a:effectLst/>
                <a:latin typeface="Söhne"/>
              </a:rPr>
              <a:t>K</a:t>
            </a:r>
            <a:r>
              <a:rPr lang="en-US" b="0" i="0" baseline="-25000" err="1">
                <a:solidFill>
                  <a:srgbClr val="374151"/>
                </a:solidFill>
                <a:effectLst/>
                <a:latin typeface="Söhne"/>
              </a:rPr>
              <a:t>d</a:t>
            </a:r>
            <a:r>
              <a:rPr lang="en-US" b="0" i="0">
                <a:solidFill>
                  <a:srgbClr val="374151"/>
                </a:solidFill>
                <a:effectLst/>
                <a:latin typeface="Söhne"/>
              </a:rPr>
              <a:t>) gains of a PID controller to optimize its performance for a specific control system. The goal of PID tuning is to achieve desired control behavior, such as fast response, stability, and minimal overshoot or oscillation.</a:t>
            </a:r>
            <a:r>
              <a:rPr lang="en-US"/>
              <a:t> </a:t>
            </a:r>
            <a:endParaRPr lang="en-IN"/>
          </a:p>
        </p:txBody>
      </p:sp>
    </p:spTree>
    <p:extLst>
      <p:ext uri="{BB962C8B-B14F-4D97-AF65-F5344CB8AC3E}">
        <p14:creationId xmlns:p14="http://schemas.microsoft.com/office/powerpoint/2010/main" val="1208875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9386A3-6BEE-6FE3-A601-B090E90DB6E7}"/>
              </a:ext>
            </a:extLst>
          </p:cNvPr>
          <p:cNvSpPr>
            <a:spLocks noGrp="1"/>
          </p:cNvSpPr>
          <p:nvPr>
            <p:ph type="title"/>
          </p:nvPr>
        </p:nvSpPr>
        <p:spPr/>
        <p:txBody>
          <a:bodyPr/>
          <a:lstStyle/>
          <a:p>
            <a:r>
              <a:rPr lang="en-IN"/>
              <a:t>Manual Tuning</a:t>
            </a:r>
          </a:p>
        </p:txBody>
      </p:sp>
      <p:sp>
        <p:nvSpPr>
          <p:cNvPr id="8" name="Content Placeholder 7">
            <a:extLst>
              <a:ext uri="{FF2B5EF4-FFF2-40B4-BE49-F238E27FC236}">
                <a16:creationId xmlns:a16="http://schemas.microsoft.com/office/drawing/2014/main" id="{9F97EEAF-E242-BA72-3B5D-7E08192D25DA}"/>
              </a:ext>
            </a:extLst>
          </p:cNvPr>
          <p:cNvSpPr>
            <a:spLocks noGrp="1"/>
          </p:cNvSpPr>
          <p:nvPr>
            <p:ph idx="1"/>
          </p:nvPr>
        </p:nvSpPr>
        <p:spPr/>
        <p:txBody>
          <a:bodyPr>
            <a:normAutofit/>
          </a:bodyPr>
          <a:lstStyle/>
          <a:p>
            <a:r>
              <a:rPr lang="en-US"/>
              <a:t>Set the integral and derivative gains to zero.</a:t>
            </a:r>
          </a:p>
          <a:p>
            <a:r>
              <a:rPr lang="en-US"/>
              <a:t>Increase the proportional gain (</a:t>
            </a:r>
            <a:r>
              <a:rPr lang="en-US" err="1"/>
              <a:t>Kp</a:t>
            </a:r>
            <a:r>
              <a:rPr lang="en-US"/>
              <a:t>) until the system starts to exhibit oscillations.</a:t>
            </a:r>
          </a:p>
          <a:p>
            <a:r>
              <a:rPr lang="en-US"/>
              <a:t>Once oscillations occur, reduce the proportional gain slightly to stabilize the system.</a:t>
            </a:r>
          </a:p>
          <a:p>
            <a:r>
              <a:rPr lang="en-US"/>
              <a:t>If necessary, adjust the integral gain (Ki) to eliminate any steady-state error.</a:t>
            </a:r>
          </a:p>
          <a:p>
            <a:r>
              <a:rPr lang="en-US"/>
              <a:t>If needed, adjust the derivative gain (</a:t>
            </a:r>
            <a:r>
              <a:rPr lang="en-US" err="1"/>
              <a:t>Kd</a:t>
            </a:r>
            <a:r>
              <a:rPr lang="en-US"/>
              <a:t>) to improve system response and reduce overshoot.</a:t>
            </a:r>
            <a:endParaRPr lang="en-IN"/>
          </a:p>
          <a:p>
            <a:endParaRPr lang="en-IN"/>
          </a:p>
        </p:txBody>
      </p:sp>
    </p:spTree>
    <p:extLst>
      <p:ext uri="{BB962C8B-B14F-4D97-AF65-F5344CB8AC3E}">
        <p14:creationId xmlns:p14="http://schemas.microsoft.com/office/powerpoint/2010/main" val="283735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5BC4-EAAB-98B6-78BA-2F12848459CB}"/>
              </a:ext>
            </a:extLst>
          </p:cNvPr>
          <p:cNvSpPr>
            <a:spLocks noGrp="1"/>
          </p:cNvSpPr>
          <p:nvPr>
            <p:ph type="title"/>
          </p:nvPr>
        </p:nvSpPr>
        <p:spPr/>
        <p:txBody>
          <a:bodyPr/>
          <a:lstStyle/>
          <a:p>
            <a:r>
              <a:rPr lang="en-US"/>
              <a:t>Ziegler-Nichols method</a:t>
            </a:r>
            <a:endParaRPr lang="en-IN"/>
          </a:p>
        </p:txBody>
      </p:sp>
      <p:sp>
        <p:nvSpPr>
          <p:cNvPr id="3" name="Content Placeholder 2">
            <a:extLst>
              <a:ext uri="{FF2B5EF4-FFF2-40B4-BE49-F238E27FC236}">
                <a16:creationId xmlns:a16="http://schemas.microsoft.com/office/drawing/2014/main" id="{7A6A3994-3A2F-9C52-8655-017167FCE618}"/>
              </a:ext>
            </a:extLst>
          </p:cNvPr>
          <p:cNvSpPr>
            <a:spLocks noGrp="1"/>
          </p:cNvSpPr>
          <p:nvPr>
            <p:ph idx="1"/>
          </p:nvPr>
        </p:nvSpPr>
        <p:spPr/>
        <p:txBody>
          <a:bodyPr>
            <a:normAutofit/>
          </a:bodyPr>
          <a:lstStyle/>
          <a:p>
            <a:pPr marL="0" indent="0">
              <a:buNone/>
            </a:pPr>
            <a:r>
              <a:rPr lang="en-US"/>
              <a:t>If manual tuning does not yield satisfactory results, you can use the Ziegler-Nichols method as a starting point. This method involves the following steps:</a:t>
            </a:r>
          </a:p>
          <a:p>
            <a:r>
              <a:rPr lang="en-US"/>
              <a:t>Set all gains to zero.</a:t>
            </a:r>
          </a:p>
          <a:p>
            <a:r>
              <a:rPr lang="en-US"/>
              <a:t>Gradually increase the proportional gain (</a:t>
            </a:r>
            <a:r>
              <a:rPr lang="en-US" err="1"/>
              <a:t>Kp</a:t>
            </a:r>
            <a:r>
              <a:rPr lang="en-US"/>
              <a:t>) until the system exhibits sustained oscillations.</a:t>
            </a:r>
          </a:p>
          <a:p>
            <a:r>
              <a:rPr lang="en-US"/>
              <a:t>Note the critical gain value (Ku) and the corresponding period of oscillation (Tu).</a:t>
            </a:r>
          </a:p>
          <a:p>
            <a:r>
              <a:rPr lang="en-US"/>
              <a:t>Calculate the PID gains using the following formulas:</a:t>
            </a:r>
          </a:p>
          <a:p>
            <a:r>
              <a:rPr lang="en-US" err="1"/>
              <a:t>Kp</a:t>
            </a:r>
            <a:r>
              <a:rPr lang="en-US"/>
              <a:t> = 0.6 * Ku</a:t>
            </a:r>
          </a:p>
          <a:p>
            <a:r>
              <a:rPr lang="en-US"/>
              <a:t>Ki = 1.2 * Ku / Tu</a:t>
            </a:r>
          </a:p>
          <a:p>
            <a:r>
              <a:rPr lang="en-US" err="1"/>
              <a:t>Kd</a:t>
            </a:r>
            <a:r>
              <a:rPr lang="en-US"/>
              <a:t> = 0.075 * Ku * Tu</a:t>
            </a:r>
            <a:endParaRPr lang="en-IN"/>
          </a:p>
          <a:p>
            <a:endParaRPr lang="en-IN"/>
          </a:p>
        </p:txBody>
      </p:sp>
    </p:spTree>
    <p:extLst>
      <p:ext uri="{BB962C8B-B14F-4D97-AF65-F5344CB8AC3E}">
        <p14:creationId xmlns:p14="http://schemas.microsoft.com/office/powerpoint/2010/main" val="137149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7BCB2-EFB0-F597-F1C5-7EAA511CDFEE}"/>
              </a:ext>
            </a:extLst>
          </p:cNvPr>
          <p:cNvSpPr>
            <a:spLocks noGrp="1"/>
          </p:cNvSpPr>
          <p:nvPr>
            <p:ph type="title"/>
          </p:nvPr>
        </p:nvSpPr>
        <p:spPr/>
        <p:txBody>
          <a:bodyPr/>
          <a:lstStyle/>
          <a:p>
            <a:r>
              <a:rPr lang="en-IN"/>
              <a:t>Neural Networks</a:t>
            </a:r>
          </a:p>
        </p:txBody>
      </p:sp>
      <p:sp>
        <p:nvSpPr>
          <p:cNvPr id="5" name="Content Placeholder 4">
            <a:extLst>
              <a:ext uri="{FF2B5EF4-FFF2-40B4-BE49-F238E27FC236}">
                <a16:creationId xmlns:a16="http://schemas.microsoft.com/office/drawing/2014/main" id="{1792F5A4-40A5-C4AD-B996-53D2B370EEF7}"/>
              </a:ext>
            </a:extLst>
          </p:cNvPr>
          <p:cNvSpPr>
            <a:spLocks noGrp="1"/>
          </p:cNvSpPr>
          <p:nvPr>
            <p:ph sz="half" idx="1"/>
          </p:nvPr>
        </p:nvSpPr>
        <p:spPr/>
        <p:txBody>
          <a:bodyPr>
            <a:normAutofit/>
          </a:bodyPr>
          <a:lstStyle/>
          <a:p>
            <a:r>
              <a:rPr lang="en-US"/>
              <a:t>Neural networks are mathematical models inspired by the human brain.</a:t>
            </a:r>
          </a:p>
          <a:p>
            <a:r>
              <a:rPr lang="en-US"/>
              <a:t>Feedforward neural networks consist of input, hidden, and output layers.</a:t>
            </a:r>
          </a:p>
          <a:p>
            <a:r>
              <a:rPr lang="en-US"/>
              <a:t>Recursive neural networks have feedback connections, allowing them to capture dynamic behavior.</a:t>
            </a:r>
          </a:p>
          <a:p>
            <a:r>
              <a:rPr lang="en-US"/>
              <a:t>Neural networks function as function approximators and can learn from labeled instances.</a:t>
            </a:r>
            <a:endParaRPr lang="en-IN"/>
          </a:p>
          <a:p>
            <a:endParaRPr lang="en-IN"/>
          </a:p>
        </p:txBody>
      </p:sp>
      <p:pic>
        <p:nvPicPr>
          <p:cNvPr id="7" name="Content Placeholder 6">
            <a:extLst>
              <a:ext uri="{FF2B5EF4-FFF2-40B4-BE49-F238E27FC236}">
                <a16:creationId xmlns:a16="http://schemas.microsoft.com/office/drawing/2014/main" id="{32A1E425-55FD-2439-71B7-393931B340FF}"/>
              </a:ext>
            </a:extLst>
          </p:cNvPr>
          <p:cNvPicPr>
            <a:picLocks noGrp="1" noChangeAspect="1"/>
          </p:cNvPicPr>
          <p:nvPr>
            <p:ph sz="half" idx="2"/>
          </p:nvPr>
        </p:nvPicPr>
        <p:blipFill>
          <a:blip r:embed="rId2"/>
          <a:stretch>
            <a:fillRect/>
          </a:stretch>
        </p:blipFill>
        <p:spPr>
          <a:xfrm>
            <a:off x="7651155" y="2227263"/>
            <a:ext cx="2725340" cy="3633787"/>
          </a:xfrm>
          <a:prstGeom prst="rect">
            <a:avLst/>
          </a:prstGeom>
        </p:spPr>
      </p:pic>
    </p:spTree>
    <p:extLst>
      <p:ext uri="{BB962C8B-B14F-4D97-AF65-F5344CB8AC3E}">
        <p14:creationId xmlns:p14="http://schemas.microsoft.com/office/powerpoint/2010/main" val="1501745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63FB-FE22-189A-2242-252B35BD1DEB}"/>
              </a:ext>
            </a:extLst>
          </p:cNvPr>
          <p:cNvSpPr>
            <a:spLocks noGrp="1"/>
          </p:cNvSpPr>
          <p:nvPr>
            <p:ph type="title"/>
          </p:nvPr>
        </p:nvSpPr>
        <p:spPr/>
        <p:txBody>
          <a:bodyPr/>
          <a:lstStyle/>
          <a:p>
            <a:r>
              <a:rPr lang="en-IN"/>
              <a:t>Forward propagation</a:t>
            </a:r>
          </a:p>
        </p:txBody>
      </p:sp>
      <p:sp>
        <p:nvSpPr>
          <p:cNvPr id="5" name="Content Placeholder 4">
            <a:extLst>
              <a:ext uri="{FF2B5EF4-FFF2-40B4-BE49-F238E27FC236}">
                <a16:creationId xmlns:a16="http://schemas.microsoft.com/office/drawing/2014/main" id="{491535FD-144C-F72A-71FC-B2B453C7DA0A}"/>
              </a:ext>
            </a:extLst>
          </p:cNvPr>
          <p:cNvSpPr>
            <a:spLocks noGrp="1"/>
          </p:cNvSpPr>
          <p:nvPr>
            <p:ph sz="half" idx="1"/>
          </p:nvPr>
        </p:nvSpPr>
        <p:spPr>
          <a:xfrm>
            <a:off x="581193" y="2228003"/>
            <a:ext cx="5194767" cy="4086533"/>
          </a:xfrm>
        </p:spPr>
        <p:txBody>
          <a:bodyPr>
            <a:normAutofit fontScale="92500" lnSpcReduction="20000"/>
          </a:bodyPr>
          <a:lstStyle/>
          <a:p>
            <a:pPr algn="l">
              <a:buFont typeface="Arial" panose="020B0604020202020204" pitchFamily="34" charset="0"/>
              <a:buChar char="•"/>
            </a:pPr>
            <a:r>
              <a:rPr lang="en-US" b="0" i="0">
                <a:solidFill>
                  <a:srgbClr val="374151"/>
                </a:solidFill>
                <a:effectLst/>
                <a:latin typeface="Söhne"/>
              </a:rPr>
              <a:t>Forward propagation is the process of passing input data through a neural network.</a:t>
            </a:r>
          </a:p>
          <a:p>
            <a:pPr algn="l">
              <a:buFont typeface="Arial" panose="020B0604020202020204" pitchFamily="34" charset="0"/>
              <a:buChar char="•"/>
            </a:pPr>
            <a:r>
              <a:rPr lang="en-US" b="0" i="0">
                <a:solidFill>
                  <a:srgbClr val="374151"/>
                </a:solidFill>
                <a:effectLst/>
                <a:latin typeface="Söhne"/>
              </a:rPr>
              <a:t>Input data is passed through each layer of the network.</a:t>
            </a:r>
          </a:p>
          <a:p>
            <a:pPr algn="l">
              <a:buFont typeface="Arial" panose="020B0604020202020204" pitchFamily="34" charset="0"/>
              <a:buChar char="•"/>
            </a:pPr>
            <a:r>
              <a:rPr lang="en-US" b="0" i="0">
                <a:solidFill>
                  <a:srgbClr val="374151"/>
                </a:solidFill>
                <a:effectLst/>
                <a:latin typeface="Söhne"/>
              </a:rPr>
              <a:t>Neurons in each layer compute a weighted sum of their inputs and apply an activation function.</a:t>
            </a:r>
          </a:p>
          <a:p>
            <a:pPr algn="l">
              <a:buFont typeface="Arial" panose="020B0604020202020204" pitchFamily="34" charset="0"/>
              <a:buChar char="•"/>
            </a:pPr>
            <a:r>
              <a:rPr lang="en-US" b="0" i="0">
                <a:solidFill>
                  <a:srgbClr val="374151"/>
                </a:solidFill>
                <a:effectLst/>
                <a:latin typeface="Söhne"/>
              </a:rPr>
              <a:t>Activations from one layer become inputs for the next layer.</a:t>
            </a:r>
          </a:p>
          <a:p>
            <a:pPr algn="l">
              <a:buFont typeface="Arial" panose="020B0604020202020204" pitchFamily="34" charset="0"/>
              <a:buChar char="•"/>
            </a:pPr>
            <a:r>
              <a:rPr lang="en-US" b="0" i="0">
                <a:solidFill>
                  <a:srgbClr val="374151"/>
                </a:solidFill>
                <a:effectLst/>
                <a:latin typeface="Söhne"/>
              </a:rPr>
              <a:t>This process continues until the final output is computed.</a:t>
            </a:r>
          </a:p>
          <a:p>
            <a:pPr algn="l">
              <a:buFont typeface="Arial" panose="020B0604020202020204" pitchFamily="34" charset="0"/>
              <a:buChar char="•"/>
            </a:pPr>
            <a:r>
              <a:rPr lang="en-US" b="0" i="0">
                <a:solidFill>
                  <a:srgbClr val="374151"/>
                </a:solidFill>
                <a:effectLst/>
                <a:latin typeface="Söhne"/>
              </a:rPr>
              <a:t>The final output represents the network's prediction or computed values.</a:t>
            </a:r>
          </a:p>
          <a:p>
            <a:pPr algn="l">
              <a:buFont typeface="Arial" panose="020B0604020202020204" pitchFamily="34" charset="0"/>
              <a:buChar char="•"/>
            </a:pPr>
            <a:r>
              <a:rPr lang="en-US" b="0" i="0">
                <a:solidFill>
                  <a:srgbClr val="374151"/>
                </a:solidFill>
                <a:effectLst/>
                <a:latin typeface="Söhne"/>
              </a:rPr>
              <a:t>Forward propagation allows the network to process data and make predictions for tasks like classification or regression.</a:t>
            </a:r>
          </a:p>
          <a:p>
            <a:endParaRPr lang="en-IN"/>
          </a:p>
        </p:txBody>
      </p:sp>
      <p:pic>
        <p:nvPicPr>
          <p:cNvPr id="7" name="Content Placeholder 6">
            <a:extLst>
              <a:ext uri="{FF2B5EF4-FFF2-40B4-BE49-F238E27FC236}">
                <a16:creationId xmlns:a16="http://schemas.microsoft.com/office/drawing/2014/main" id="{F1CE3EC2-2941-90EC-3D8E-77F647DD8CE6}"/>
              </a:ext>
            </a:extLst>
          </p:cNvPr>
          <p:cNvPicPr>
            <a:picLocks noGrp="1" noChangeAspect="1"/>
          </p:cNvPicPr>
          <p:nvPr>
            <p:ph sz="half" idx="2"/>
          </p:nvPr>
        </p:nvPicPr>
        <p:blipFill>
          <a:blip r:embed="rId2"/>
          <a:stretch>
            <a:fillRect/>
          </a:stretch>
        </p:blipFill>
        <p:spPr>
          <a:xfrm>
            <a:off x="6416675" y="2892623"/>
            <a:ext cx="5194300" cy="2303066"/>
          </a:xfrm>
          <a:prstGeom prst="rect">
            <a:avLst/>
          </a:prstGeom>
        </p:spPr>
      </p:pic>
    </p:spTree>
    <p:extLst>
      <p:ext uri="{BB962C8B-B14F-4D97-AF65-F5344CB8AC3E}">
        <p14:creationId xmlns:p14="http://schemas.microsoft.com/office/powerpoint/2010/main" val="1760424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63FB-FE22-189A-2242-252B35BD1DEB}"/>
              </a:ext>
            </a:extLst>
          </p:cNvPr>
          <p:cNvSpPr>
            <a:spLocks noGrp="1"/>
          </p:cNvSpPr>
          <p:nvPr>
            <p:ph type="title"/>
          </p:nvPr>
        </p:nvSpPr>
        <p:spPr/>
        <p:txBody>
          <a:bodyPr/>
          <a:lstStyle/>
          <a:p>
            <a:r>
              <a:rPr lang="en-IN"/>
              <a:t>Backpropagation</a:t>
            </a:r>
          </a:p>
        </p:txBody>
      </p:sp>
      <p:sp>
        <p:nvSpPr>
          <p:cNvPr id="5" name="Content Placeholder 4">
            <a:extLst>
              <a:ext uri="{FF2B5EF4-FFF2-40B4-BE49-F238E27FC236}">
                <a16:creationId xmlns:a16="http://schemas.microsoft.com/office/drawing/2014/main" id="{491535FD-144C-F72A-71FC-B2B453C7DA0A}"/>
              </a:ext>
            </a:extLst>
          </p:cNvPr>
          <p:cNvSpPr>
            <a:spLocks noGrp="1"/>
          </p:cNvSpPr>
          <p:nvPr>
            <p:ph sz="half" idx="1"/>
          </p:nvPr>
        </p:nvSpPr>
        <p:spPr>
          <a:xfrm>
            <a:off x="581193" y="2228003"/>
            <a:ext cx="5194767" cy="4086533"/>
          </a:xfrm>
        </p:spPr>
        <p:txBody>
          <a:bodyPr>
            <a:normAutofit lnSpcReduction="10000"/>
          </a:bodyPr>
          <a:lstStyle/>
          <a:p>
            <a:pPr algn="l">
              <a:buFont typeface="Arial" panose="020B0604020202020204" pitchFamily="34" charset="0"/>
              <a:buChar char="•"/>
            </a:pPr>
            <a:r>
              <a:rPr lang="en-US" b="0" i="0">
                <a:solidFill>
                  <a:srgbClr val="374151"/>
                </a:solidFill>
                <a:effectLst/>
                <a:latin typeface="Söhne"/>
              </a:rPr>
              <a:t>Backpropagation is used to train neural networks.</a:t>
            </a:r>
          </a:p>
          <a:p>
            <a:pPr algn="l">
              <a:buFont typeface="Arial" panose="020B0604020202020204" pitchFamily="34" charset="0"/>
              <a:buChar char="•"/>
            </a:pPr>
            <a:r>
              <a:rPr lang="en-US" b="0" i="0">
                <a:solidFill>
                  <a:srgbClr val="374151"/>
                </a:solidFill>
                <a:effectLst/>
                <a:latin typeface="Söhne"/>
              </a:rPr>
              <a:t>It calculates gradients by propagating error from the output to the input layer.</a:t>
            </a:r>
          </a:p>
          <a:p>
            <a:pPr algn="l">
              <a:buFont typeface="Arial" panose="020B0604020202020204" pitchFamily="34" charset="0"/>
              <a:buChar char="•"/>
            </a:pPr>
            <a:r>
              <a:rPr lang="en-US" b="0" i="0">
                <a:solidFill>
                  <a:srgbClr val="374151"/>
                </a:solidFill>
                <a:effectLst/>
                <a:latin typeface="Söhne"/>
              </a:rPr>
              <a:t>Gradients are computed for weights and biases using the chain rule.</a:t>
            </a:r>
          </a:p>
          <a:p>
            <a:pPr algn="l">
              <a:buFont typeface="Arial" panose="020B0604020202020204" pitchFamily="34" charset="0"/>
              <a:buChar char="•"/>
            </a:pPr>
            <a:r>
              <a:rPr lang="en-US" b="0" i="0">
                <a:solidFill>
                  <a:srgbClr val="374151"/>
                </a:solidFill>
                <a:effectLst/>
                <a:latin typeface="Söhne"/>
              </a:rPr>
              <a:t>The network's weights and biases are updated using an optimization algorithm (e.g., gradient descent).</a:t>
            </a:r>
          </a:p>
          <a:p>
            <a:pPr algn="l">
              <a:buFont typeface="Arial" panose="020B0604020202020204" pitchFamily="34" charset="0"/>
              <a:buChar char="•"/>
            </a:pPr>
            <a:r>
              <a:rPr lang="en-US" b="0" i="0">
                <a:solidFill>
                  <a:srgbClr val="374151"/>
                </a:solidFill>
                <a:effectLst/>
                <a:latin typeface="Söhne"/>
              </a:rPr>
              <a:t>This process iterates until the network converges or reaches the desired performance.</a:t>
            </a:r>
          </a:p>
          <a:p>
            <a:pPr algn="l"/>
            <a:r>
              <a:rPr lang="en-US" b="0" i="0">
                <a:solidFill>
                  <a:srgbClr val="374151"/>
                </a:solidFill>
                <a:effectLst/>
                <a:latin typeface="Söhne"/>
              </a:rPr>
              <a:t>In summary, backpropagation enables neural networks to learn from errors and adjust their parameters to improve their performance.</a:t>
            </a:r>
          </a:p>
        </p:txBody>
      </p:sp>
      <p:pic>
        <p:nvPicPr>
          <p:cNvPr id="6" name="Content Placeholder 5">
            <a:extLst>
              <a:ext uri="{FF2B5EF4-FFF2-40B4-BE49-F238E27FC236}">
                <a16:creationId xmlns:a16="http://schemas.microsoft.com/office/drawing/2014/main" id="{439DF825-3FC9-EC20-D247-B2530B27C170}"/>
              </a:ext>
            </a:extLst>
          </p:cNvPr>
          <p:cNvPicPr>
            <a:picLocks noGrp="1" noChangeAspect="1"/>
          </p:cNvPicPr>
          <p:nvPr>
            <p:ph sz="half" idx="2"/>
          </p:nvPr>
        </p:nvPicPr>
        <p:blipFill>
          <a:blip r:embed="rId2"/>
          <a:stretch>
            <a:fillRect/>
          </a:stretch>
        </p:blipFill>
        <p:spPr>
          <a:xfrm>
            <a:off x="6416675" y="2757949"/>
            <a:ext cx="5194300" cy="2572415"/>
          </a:xfrm>
          <a:prstGeom prst="rect">
            <a:avLst/>
          </a:prstGeom>
        </p:spPr>
      </p:pic>
    </p:spTree>
    <p:extLst>
      <p:ext uri="{BB962C8B-B14F-4D97-AF65-F5344CB8AC3E}">
        <p14:creationId xmlns:p14="http://schemas.microsoft.com/office/powerpoint/2010/main" val="1820612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8960A-46C3-AA9C-89F8-377B0B487BCA}"/>
              </a:ext>
            </a:extLst>
          </p:cNvPr>
          <p:cNvSpPr>
            <a:spLocks noGrp="1"/>
          </p:cNvSpPr>
          <p:nvPr>
            <p:ph type="title"/>
          </p:nvPr>
        </p:nvSpPr>
        <p:spPr/>
        <p:txBody>
          <a:bodyPr/>
          <a:lstStyle/>
          <a:p>
            <a:r>
              <a:rPr lang="en-IN" b="1" i="0">
                <a:solidFill>
                  <a:srgbClr val="0B7495"/>
                </a:solidFill>
                <a:effectLst/>
                <a:latin typeface="Computer Modern Concrete"/>
              </a:rPr>
              <a:t>PID Neural Network Controller</a:t>
            </a:r>
            <a:endParaRPr lang="en-IN"/>
          </a:p>
        </p:txBody>
      </p:sp>
      <p:sp>
        <p:nvSpPr>
          <p:cNvPr id="3" name="Content Placeholder 2">
            <a:extLst>
              <a:ext uri="{FF2B5EF4-FFF2-40B4-BE49-F238E27FC236}">
                <a16:creationId xmlns:a16="http://schemas.microsoft.com/office/drawing/2014/main" id="{2A9B70B8-168E-505A-BB15-36F49CB919C9}"/>
              </a:ext>
            </a:extLst>
          </p:cNvPr>
          <p:cNvSpPr>
            <a:spLocks noGrp="1"/>
          </p:cNvSpPr>
          <p:nvPr>
            <p:ph sz="half" idx="1"/>
          </p:nvPr>
        </p:nvSpPr>
        <p:spPr/>
        <p:txBody>
          <a:bodyPr/>
          <a:lstStyle/>
          <a:p>
            <a:r>
              <a:rPr lang="en-US" b="0" i="0">
                <a:solidFill>
                  <a:srgbClr val="444444"/>
                </a:solidFill>
                <a:effectLst/>
                <a:latin typeface="Computer Modern Bright"/>
              </a:rPr>
              <a:t>Controller based on a neural network with 2-3-1 structure</a:t>
            </a:r>
            <a:endParaRPr lang="en-IN"/>
          </a:p>
        </p:txBody>
      </p:sp>
      <p:pic>
        <p:nvPicPr>
          <p:cNvPr id="6" name="Content Placeholder 5">
            <a:extLst>
              <a:ext uri="{FF2B5EF4-FFF2-40B4-BE49-F238E27FC236}">
                <a16:creationId xmlns:a16="http://schemas.microsoft.com/office/drawing/2014/main" id="{58075A0B-AA2B-38BC-F23E-6EA73AB605C9}"/>
              </a:ext>
            </a:extLst>
          </p:cNvPr>
          <p:cNvPicPr>
            <a:picLocks noGrp="1" noChangeAspect="1"/>
          </p:cNvPicPr>
          <p:nvPr>
            <p:ph sz="half" idx="2"/>
          </p:nvPr>
        </p:nvPicPr>
        <p:blipFill>
          <a:blip r:embed="rId2"/>
          <a:stretch>
            <a:fillRect/>
          </a:stretch>
        </p:blipFill>
        <p:spPr>
          <a:xfrm>
            <a:off x="6892413" y="3129754"/>
            <a:ext cx="4242824" cy="1828804"/>
          </a:xfrm>
        </p:spPr>
      </p:pic>
    </p:spTree>
    <p:extLst>
      <p:ext uri="{BB962C8B-B14F-4D97-AF65-F5344CB8AC3E}">
        <p14:creationId xmlns:p14="http://schemas.microsoft.com/office/powerpoint/2010/main" val="1688646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20B8-81BB-A149-DEC6-7EEDABA95D4B}"/>
              </a:ext>
            </a:extLst>
          </p:cNvPr>
          <p:cNvSpPr>
            <a:spLocks noGrp="1"/>
          </p:cNvSpPr>
          <p:nvPr>
            <p:ph type="title"/>
          </p:nvPr>
        </p:nvSpPr>
        <p:spPr/>
        <p:txBody>
          <a:bodyPr/>
          <a:lstStyle/>
          <a:p>
            <a:r>
              <a:rPr lang="en-IN"/>
              <a:t>PID Neural Network (PIDNN)</a:t>
            </a:r>
          </a:p>
        </p:txBody>
      </p:sp>
      <p:sp>
        <p:nvSpPr>
          <p:cNvPr id="3" name="Content Placeholder 2">
            <a:extLst>
              <a:ext uri="{FF2B5EF4-FFF2-40B4-BE49-F238E27FC236}">
                <a16:creationId xmlns:a16="http://schemas.microsoft.com/office/drawing/2014/main" id="{1624BCA7-0860-71C7-25E8-20884229887D}"/>
              </a:ext>
            </a:extLst>
          </p:cNvPr>
          <p:cNvSpPr>
            <a:spLocks noGrp="1"/>
          </p:cNvSpPr>
          <p:nvPr>
            <p:ph sz="half" idx="1"/>
          </p:nvPr>
        </p:nvSpPr>
        <p:spPr/>
        <p:txBody>
          <a:bodyPr/>
          <a:lstStyle/>
          <a:p>
            <a:r>
              <a:rPr lang="en-US"/>
              <a:t>PIDNN is a specialized neural network architecture for controlling actions.</a:t>
            </a:r>
          </a:p>
          <a:p>
            <a:r>
              <a:rPr lang="en-US"/>
              <a:t>It includes three types of neurons: P-neuron for proportional action, I-neuron for integral action, and D-neuron for derivative action.</a:t>
            </a:r>
          </a:p>
          <a:p>
            <a:r>
              <a:rPr lang="en-US"/>
              <a:t>The PIDNN architecture enables combining the strengths of neural networks and PID controllers.</a:t>
            </a:r>
            <a:endParaRPr lang="en-IN"/>
          </a:p>
          <a:p>
            <a:endParaRPr lang="en-IN"/>
          </a:p>
        </p:txBody>
      </p:sp>
      <p:pic>
        <p:nvPicPr>
          <p:cNvPr id="5" name="Picture 2" descr="Structure of PIDNN controller [2] ">
            <a:extLst>
              <a:ext uri="{FF2B5EF4-FFF2-40B4-BE49-F238E27FC236}">
                <a16:creationId xmlns:a16="http://schemas.microsoft.com/office/drawing/2014/main" id="{5099CC91-852F-5597-ACAA-C8E98AE6603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16675" y="2835789"/>
            <a:ext cx="5194300" cy="241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638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5984-C82C-0FB4-ED0B-2EFCEB08D743}"/>
              </a:ext>
            </a:extLst>
          </p:cNvPr>
          <p:cNvSpPr>
            <a:spLocks noGrp="1"/>
          </p:cNvSpPr>
          <p:nvPr>
            <p:ph type="title"/>
          </p:nvPr>
        </p:nvSpPr>
        <p:spPr/>
        <p:txBody>
          <a:bodyPr/>
          <a:lstStyle/>
          <a:p>
            <a:r>
              <a:rPr lang="en-IN" b="1" i="0">
                <a:solidFill>
                  <a:srgbClr val="0B7495"/>
                </a:solidFill>
                <a:effectLst/>
                <a:latin typeface="Computer Modern Concrete"/>
              </a:rPr>
              <a:t>P-neuron</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2A8969-3561-08C5-8198-0ABCFDADD0AD}"/>
                  </a:ext>
                </a:extLst>
              </p:cNvPr>
              <p:cNvSpPr>
                <a:spLocks noGrp="1"/>
              </p:cNvSpPr>
              <p:nvPr>
                <p:ph sz="half" idx="1"/>
              </p:nvPr>
            </p:nvSpPr>
            <p:spPr/>
            <p:txBody>
              <a:bodyPr/>
              <a:lstStyle/>
              <a:p>
                <a:pPr marL="0" indent="0">
                  <a:buNone/>
                </a:pPr>
                <a:r>
                  <a:rPr lang="en-IN" b="0" i="0">
                    <a:solidFill>
                      <a:srgbClr val="444444"/>
                    </a:solidFill>
                    <a:effectLst/>
                    <a:latin typeface="Computer Modern Bright"/>
                  </a:rPr>
                  <a:t>P-neuron transfer function:</a:t>
                </a:r>
                <a:endParaRPr lang="en-IN"/>
              </a:p>
              <a:p>
                <a:r>
                  <a:rPr lang="en-IN"/>
                  <a:t>x(t) =</a:t>
                </a:r>
                <a14:m>
                  <m:oMath xmlns:m="http://schemas.openxmlformats.org/officeDocument/2006/math">
                    <m:r>
                      <a:rPr lang="en-IN" b="0" i="0" smtClean="0">
                        <a:latin typeface="Cambria Math" panose="02040503050406030204" pitchFamily="18" charset="0"/>
                      </a:rPr>
                      <m:t> </m:t>
                    </m:r>
                    <m:d>
                      <m:dPr>
                        <m:begChr m:val="{"/>
                        <m:endChr m:val=""/>
                        <m:ctrlPr>
                          <a:rPr lang="en-IN" i="1" smtClean="0">
                            <a:latin typeface="Cambria Math" panose="02040503050406030204" pitchFamily="18" charset="0"/>
                          </a:rPr>
                        </m:ctrlPr>
                      </m:dPr>
                      <m:e>
                        <m:eqArr>
                          <m:eqArrPr>
                            <m:ctrlPr>
                              <a:rPr lang="en-IN" i="1" smtClean="0">
                                <a:latin typeface="Cambria Math" panose="02040503050406030204" pitchFamily="18" charset="0"/>
                              </a:rPr>
                            </m:ctrlPr>
                          </m:eqArrPr>
                          <m:e>
                            <m:r>
                              <a:rPr lang="en-IN" b="0" i="1" smtClean="0">
                                <a:latin typeface="Cambria Math" panose="02040503050406030204" pitchFamily="18" charset="0"/>
                              </a:rPr>
                              <m:t>−1               </m:t>
                            </m:r>
                            <m:r>
                              <a:rPr lang="en-IN" b="0" i="1" smtClean="0">
                                <a:latin typeface="Cambria Math" panose="02040503050406030204" pitchFamily="18" charset="0"/>
                              </a:rPr>
                              <m:t>𝑢</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&lt;−1</m:t>
                            </m:r>
                          </m:e>
                          <m:e>
                            <m:r>
                              <a:rPr lang="en-IN" b="0" i="1" smtClean="0">
                                <a:latin typeface="Cambria Math" panose="02040503050406030204" pitchFamily="18" charset="0"/>
                              </a:rPr>
                              <m:t>𝑢</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−1</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𝑢</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≤1</m:t>
                            </m:r>
                          </m:e>
                          <m:e>
                            <m:r>
                              <a:rPr lang="en-IN" b="0" i="1" smtClean="0">
                                <a:latin typeface="Cambria Math" panose="02040503050406030204" pitchFamily="18" charset="0"/>
                              </a:rPr>
                              <m:t>1                      </m:t>
                            </m:r>
                            <m:r>
                              <a:rPr lang="en-IN" b="0" i="1" smtClean="0">
                                <a:latin typeface="Cambria Math" panose="02040503050406030204" pitchFamily="18" charset="0"/>
                              </a:rPr>
                              <m:t>𝑢</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&gt;1</m:t>
                            </m:r>
                          </m:e>
                        </m:eqArr>
                      </m:e>
                    </m:d>
                  </m:oMath>
                </a14:m>
                <a:endParaRPr lang="en-IN"/>
              </a:p>
              <a:p>
                <a:pPr marL="0" indent="0">
                  <a:buNone/>
                </a:pPr>
                <a:endParaRPr lang="fr-FR"/>
              </a:p>
              <a:p>
                <a:pPr marL="0" indent="0">
                  <a:buNone/>
                </a:pPr>
                <a:r>
                  <a:rPr lang="fr-FR"/>
                  <a:t>u(t)  — </a:t>
                </a:r>
                <a:r>
                  <a:rPr lang="fr-FR" err="1"/>
                  <a:t>neuron</a:t>
                </a:r>
                <a:r>
                  <a:rPr lang="fr-FR"/>
                  <a:t> input, x(t) — </a:t>
                </a:r>
                <a:r>
                  <a:rPr lang="fr-FR" err="1"/>
                  <a:t>neuron</a:t>
                </a:r>
                <a:r>
                  <a:rPr lang="fr-FR"/>
                  <a:t> output</a:t>
                </a:r>
                <a:endParaRPr lang="en-IN"/>
              </a:p>
            </p:txBody>
          </p:sp>
        </mc:Choice>
        <mc:Fallback xmlns="">
          <p:sp>
            <p:nvSpPr>
              <p:cNvPr id="3" name="Content Placeholder 2">
                <a:extLst>
                  <a:ext uri="{FF2B5EF4-FFF2-40B4-BE49-F238E27FC236}">
                    <a16:creationId xmlns:a16="http://schemas.microsoft.com/office/drawing/2014/main" id="{282A8969-3561-08C5-8198-0ABCFDADD0AD}"/>
                  </a:ext>
                </a:extLst>
              </p:cNvPr>
              <p:cNvSpPr>
                <a:spLocks noGrp="1" noRot="1" noChangeAspect="1" noMove="1" noResize="1" noEditPoints="1" noAdjustHandles="1" noChangeArrowheads="1" noChangeShapeType="1" noTextEdit="1"/>
              </p:cNvSpPr>
              <p:nvPr>
                <p:ph sz="half" idx="1"/>
              </p:nvPr>
            </p:nvSpPr>
            <p:spPr>
              <a:blipFill>
                <a:blip r:embed="rId2"/>
                <a:stretch>
                  <a:fillRect l="-703"/>
                </a:stretch>
              </a:blipFill>
            </p:spPr>
            <p:txBody>
              <a:bodyPr/>
              <a:lstStyle/>
              <a:p>
                <a:r>
                  <a:rPr lang="en-US">
                    <a:noFill/>
                  </a:rPr>
                  <a:t> </a:t>
                </a:r>
              </a:p>
            </p:txBody>
          </p:sp>
        </mc:Fallback>
      </mc:AlternateContent>
      <p:pic>
        <p:nvPicPr>
          <p:cNvPr id="6" name="Content Placeholder 5">
            <a:extLst>
              <a:ext uri="{FF2B5EF4-FFF2-40B4-BE49-F238E27FC236}">
                <a16:creationId xmlns:a16="http://schemas.microsoft.com/office/drawing/2014/main" id="{0D33767F-E5A7-4112-5FE6-DBBF37683111}"/>
              </a:ext>
            </a:extLst>
          </p:cNvPr>
          <p:cNvPicPr>
            <a:picLocks noGrp="1" noChangeAspect="1"/>
          </p:cNvPicPr>
          <p:nvPr>
            <p:ph sz="half" idx="2"/>
          </p:nvPr>
        </p:nvPicPr>
        <p:blipFill>
          <a:blip r:embed="rId3"/>
          <a:stretch>
            <a:fillRect/>
          </a:stretch>
        </p:blipFill>
        <p:spPr>
          <a:xfrm>
            <a:off x="7185021" y="3358355"/>
            <a:ext cx="3657607" cy="1371603"/>
          </a:xfrm>
        </p:spPr>
      </p:pic>
    </p:spTree>
    <p:extLst>
      <p:ext uri="{BB962C8B-B14F-4D97-AF65-F5344CB8AC3E}">
        <p14:creationId xmlns:p14="http://schemas.microsoft.com/office/powerpoint/2010/main" val="3298940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4E25F-D484-CAA7-0245-46C748231DE4}"/>
              </a:ext>
            </a:extLst>
          </p:cNvPr>
          <p:cNvSpPr>
            <a:spLocks noGrp="1"/>
          </p:cNvSpPr>
          <p:nvPr>
            <p:ph type="title"/>
          </p:nvPr>
        </p:nvSpPr>
        <p:spPr/>
        <p:txBody>
          <a:bodyPr>
            <a:normAutofit/>
          </a:bodyPr>
          <a:lstStyle/>
          <a:p>
            <a:pPr fontAlgn="base"/>
            <a:r>
              <a:rPr lang="en-US" b="1">
                <a:solidFill>
                  <a:srgbClr val="0B7495"/>
                </a:solidFill>
                <a:effectLst/>
                <a:latin typeface="Computer Modern Concrete"/>
              </a:rPr>
              <a:t>Classic Control-Feedback Problem</a:t>
            </a:r>
            <a:br>
              <a:rPr lang="en-US" b="1">
                <a:solidFill>
                  <a:srgbClr val="0B7495"/>
                </a:solidFill>
                <a:effectLst/>
                <a:latin typeface="Computer Modern Concrete"/>
              </a:rPr>
            </a:br>
            <a:endParaRPr lang="en-IN"/>
          </a:p>
        </p:txBody>
      </p:sp>
      <p:sp>
        <p:nvSpPr>
          <p:cNvPr id="5" name="Rectangle 2">
            <a:extLst>
              <a:ext uri="{FF2B5EF4-FFF2-40B4-BE49-F238E27FC236}">
                <a16:creationId xmlns:a16="http://schemas.microsoft.com/office/drawing/2014/main" id="{B30512E1-DD2C-A3C6-D0C9-B1D2A3EB87F0}"/>
              </a:ext>
            </a:extLst>
          </p:cNvPr>
          <p:cNvSpPr>
            <a:spLocks noGrp="1" noChangeArrowheads="1"/>
          </p:cNvSpPr>
          <p:nvPr>
            <p:ph sz="half" idx="1"/>
          </p:nvPr>
        </p:nvSpPr>
        <p:spPr bwMode="auto">
          <a:xfrm>
            <a:off x="581193" y="3629028"/>
            <a:ext cx="54382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defTabSz="914400">
              <a:lnSpc>
                <a:spcPct val="100000"/>
              </a:lnSpc>
              <a:buClrTx/>
              <a:buSzTx/>
              <a:buNone/>
            </a:pPr>
            <a:r>
              <a:rPr lang="en-US" altLang="en-US" sz="1600" dirty="0">
                <a:solidFill>
                  <a:srgbClr val="444444"/>
                </a:solidFill>
                <a:latin typeface="Computer Modern Bright"/>
              </a:rPr>
              <a:t>Controller takes target value </a:t>
            </a:r>
            <a:r>
              <a:rPr lang="en-US" altLang="en-US" sz="1600" b="1" dirty="0">
                <a:solidFill>
                  <a:srgbClr val="444444"/>
                </a:solidFill>
                <a:latin typeface="Computer Modern Bright"/>
              </a:rPr>
              <a:t>r(t) </a:t>
            </a:r>
            <a:r>
              <a:rPr lang="en-US" altLang="en-US" sz="1600" dirty="0">
                <a:solidFill>
                  <a:srgbClr val="444444"/>
                </a:solidFill>
                <a:latin typeface="Computer Modern Bright"/>
              </a:rPr>
              <a:t>and feedback </a:t>
            </a:r>
            <a:r>
              <a:rPr lang="en-US" altLang="en-US" sz="1600" b="1" dirty="0">
                <a:solidFill>
                  <a:srgbClr val="444444"/>
                </a:solidFill>
                <a:latin typeface="Computer Modern Bright"/>
              </a:rPr>
              <a:t>y(t) </a:t>
            </a:r>
            <a:r>
              <a:rPr lang="en-US" altLang="en-US" sz="1600" dirty="0">
                <a:solidFill>
                  <a:srgbClr val="444444"/>
                </a:solidFill>
                <a:latin typeface="Computer Modern Bright"/>
              </a:rPr>
              <a:t>and</a:t>
            </a:r>
          </a:p>
          <a:p>
            <a:pPr marL="0" indent="0" defTabSz="914400">
              <a:lnSpc>
                <a:spcPct val="100000"/>
              </a:lnSpc>
              <a:buClrTx/>
              <a:buSzTx/>
              <a:buNone/>
            </a:pPr>
            <a:r>
              <a:rPr lang="en-US" altLang="en-US" sz="1600" dirty="0">
                <a:solidFill>
                  <a:srgbClr val="444444"/>
                </a:solidFill>
                <a:latin typeface="Computer Modern Bright"/>
              </a:rPr>
              <a:t>produces system input </a:t>
            </a:r>
            <a:r>
              <a:rPr lang="en-US" altLang="en-US" sz="1600" b="1" dirty="0">
                <a:solidFill>
                  <a:srgbClr val="444444"/>
                </a:solidFill>
                <a:latin typeface="Computer Modern Bright"/>
              </a:rPr>
              <a:t>v(t)</a:t>
            </a:r>
            <a:r>
              <a:rPr lang="en-US" altLang="en-US" sz="1600" dirty="0">
                <a:solidFill>
                  <a:srgbClr val="444444"/>
                </a:solidFill>
                <a:latin typeface="Computer Modern Bright"/>
              </a:rPr>
              <a:t>.</a:t>
            </a:r>
            <a:r>
              <a:rPr lang="en-US" altLang="en-US" sz="1600" b="1" dirty="0">
                <a:solidFill>
                  <a:srgbClr val="444444"/>
                </a:solidFill>
                <a:latin typeface="Computer Modern Bright"/>
              </a:rPr>
              <a:t> </a:t>
            </a:r>
          </a:p>
          <a:p>
            <a:pPr marL="0" lvl="0" indent="0" defTabSz="914400">
              <a:lnSpc>
                <a:spcPct val="100000"/>
              </a:lnSpc>
              <a:buClrTx/>
              <a:buSzTx/>
              <a:buNone/>
            </a:pPr>
            <a:r>
              <a:rPr lang="en-US" altLang="en-US" sz="1600" dirty="0">
                <a:solidFill>
                  <a:srgbClr val="444444"/>
                </a:solidFill>
                <a:latin typeface="Computer Modern Bright"/>
              </a:rPr>
              <a:t>System generates new output </a:t>
            </a:r>
            <a:r>
              <a:rPr lang="en-US" altLang="en-US" sz="1600" b="1" dirty="0">
                <a:solidFill>
                  <a:srgbClr val="444444"/>
                </a:solidFill>
                <a:latin typeface="Computer Modern Bright"/>
              </a:rPr>
              <a:t>y(t)</a:t>
            </a:r>
            <a:r>
              <a:rPr lang="en-US" altLang="en-US" sz="1600" dirty="0">
                <a:solidFill>
                  <a:srgbClr val="444444"/>
                </a:solidFill>
                <a:latin typeface="Computer Modern Bright"/>
              </a:rPr>
              <a:t>,</a:t>
            </a:r>
            <a:r>
              <a:rPr lang="en-US" altLang="en-US" sz="1600" b="1" dirty="0">
                <a:solidFill>
                  <a:srgbClr val="444444"/>
                </a:solidFill>
                <a:latin typeface="Computer Modern Bright"/>
              </a:rPr>
              <a:t> </a:t>
            </a:r>
            <a:r>
              <a:rPr lang="en-US" altLang="en-US" sz="1600" dirty="0">
                <a:solidFill>
                  <a:srgbClr val="444444"/>
                </a:solidFill>
                <a:latin typeface="Computer Modern Bright"/>
              </a:rPr>
              <a:t>which is used as a feedback.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Content Placeholder 7">
            <a:extLst>
              <a:ext uri="{FF2B5EF4-FFF2-40B4-BE49-F238E27FC236}">
                <a16:creationId xmlns:a16="http://schemas.microsoft.com/office/drawing/2014/main" id="{0F5727F1-66CA-E8DE-AF79-592CC2F7E727}"/>
              </a:ext>
            </a:extLst>
          </p:cNvPr>
          <p:cNvPicPr>
            <a:picLocks noGrp="1" noChangeAspect="1"/>
          </p:cNvPicPr>
          <p:nvPr>
            <p:ph sz="half" idx="2"/>
          </p:nvPr>
        </p:nvPicPr>
        <p:blipFill>
          <a:blip r:embed="rId2"/>
          <a:stretch>
            <a:fillRect/>
          </a:stretch>
        </p:blipFill>
        <p:spPr>
          <a:xfrm>
            <a:off x="7441054" y="3710400"/>
            <a:ext cx="3145542" cy="667513"/>
          </a:xfrm>
        </p:spPr>
      </p:pic>
      <p:pic>
        <p:nvPicPr>
          <p:cNvPr id="10" name="Picture 9">
            <a:extLst>
              <a:ext uri="{FF2B5EF4-FFF2-40B4-BE49-F238E27FC236}">
                <a16:creationId xmlns:a16="http://schemas.microsoft.com/office/drawing/2014/main" id="{93C532BA-C2A3-747E-13FE-D89D68A79E59}"/>
              </a:ext>
            </a:extLst>
          </p:cNvPr>
          <p:cNvPicPr>
            <a:picLocks noChangeAspect="1"/>
          </p:cNvPicPr>
          <p:nvPr/>
        </p:nvPicPr>
        <p:blipFill>
          <a:blip r:embed="rId3"/>
          <a:stretch>
            <a:fillRect/>
          </a:stretch>
        </p:blipFill>
        <p:spPr>
          <a:xfrm>
            <a:off x="7098153" y="2943225"/>
            <a:ext cx="685801" cy="685801"/>
          </a:xfrm>
          <a:prstGeom prst="rect">
            <a:avLst/>
          </a:prstGeom>
        </p:spPr>
      </p:pic>
      <p:pic>
        <p:nvPicPr>
          <p:cNvPr id="12" name="Picture 11">
            <a:extLst>
              <a:ext uri="{FF2B5EF4-FFF2-40B4-BE49-F238E27FC236}">
                <a16:creationId xmlns:a16="http://schemas.microsoft.com/office/drawing/2014/main" id="{A2532355-99C6-012A-D978-8DC9F0619801}"/>
              </a:ext>
            </a:extLst>
          </p:cNvPr>
          <p:cNvPicPr>
            <a:picLocks noChangeAspect="1"/>
          </p:cNvPicPr>
          <p:nvPr/>
        </p:nvPicPr>
        <p:blipFill>
          <a:blip r:embed="rId4"/>
          <a:stretch>
            <a:fillRect/>
          </a:stretch>
        </p:blipFill>
        <p:spPr>
          <a:xfrm>
            <a:off x="8670924" y="2943227"/>
            <a:ext cx="685801" cy="685801"/>
          </a:xfrm>
          <a:prstGeom prst="rect">
            <a:avLst/>
          </a:prstGeom>
        </p:spPr>
      </p:pic>
      <p:pic>
        <p:nvPicPr>
          <p:cNvPr id="14" name="Picture 13">
            <a:extLst>
              <a:ext uri="{FF2B5EF4-FFF2-40B4-BE49-F238E27FC236}">
                <a16:creationId xmlns:a16="http://schemas.microsoft.com/office/drawing/2014/main" id="{3CDFFAE2-658D-85B0-038D-FE4FFC8188F9}"/>
              </a:ext>
            </a:extLst>
          </p:cNvPr>
          <p:cNvPicPr>
            <a:picLocks noChangeAspect="1"/>
          </p:cNvPicPr>
          <p:nvPr/>
        </p:nvPicPr>
        <p:blipFill>
          <a:blip r:embed="rId5"/>
          <a:stretch>
            <a:fillRect/>
          </a:stretch>
        </p:blipFill>
        <p:spPr>
          <a:xfrm>
            <a:off x="10101652" y="2943226"/>
            <a:ext cx="685801" cy="685801"/>
          </a:xfrm>
          <a:prstGeom prst="rect">
            <a:avLst/>
          </a:prstGeom>
        </p:spPr>
      </p:pic>
    </p:spTree>
    <p:extLst>
      <p:ext uri="{BB962C8B-B14F-4D97-AF65-F5344CB8AC3E}">
        <p14:creationId xmlns:p14="http://schemas.microsoft.com/office/powerpoint/2010/main" val="969936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5984-C82C-0FB4-ED0B-2EFCEB08D743}"/>
              </a:ext>
            </a:extLst>
          </p:cNvPr>
          <p:cNvSpPr>
            <a:spLocks noGrp="1"/>
          </p:cNvSpPr>
          <p:nvPr>
            <p:ph type="title"/>
          </p:nvPr>
        </p:nvSpPr>
        <p:spPr/>
        <p:txBody>
          <a:bodyPr/>
          <a:lstStyle/>
          <a:p>
            <a:r>
              <a:rPr lang="en-IN" b="1">
                <a:solidFill>
                  <a:srgbClr val="0B7495"/>
                </a:solidFill>
                <a:latin typeface="Computer Modern Concrete"/>
              </a:rPr>
              <a:t>I</a:t>
            </a:r>
            <a:r>
              <a:rPr lang="en-IN" b="1" i="0">
                <a:solidFill>
                  <a:srgbClr val="0B7495"/>
                </a:solidFill>
                <a:effectLst/>
                <a:latin typeface="Computer Modern Concrete"/>
              </a:rPr>
              <a:t>-neuron</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2A8969-3561-08C5-8198-0ABCFDADD0AD}"/>
                  </a:ext>
                </a:extLst>
              </p:cNvPr>
              <p:cNvSpPr>
                <a:spLocks noGrp="1"/>
              </p:cNvSpPr>
              <p:nvPr>
                <p:ph sz="half" idx="1"/>
              </p:nvPr>
            </p:nvSpPr>
            <p:spPr/>
            <p:txBody>
              <a:bodyPr/>
              <a:lstStyle/>
              <a:p>
                <a:pPr marL="0" indent="0">
                  <a:buNone/>
                </a:pPr>
                <a:r>
                  <a:rPr lang="en-IN" b="0" i="0">
                    <a:solidFill>
                      <a:srgbClr val="444444"/>
                    </a:solidFill>
                    <a:effectLst/>
                    <a:latin typeface="Computer Modern Bright"/>
                  </a:rPr>
                  <a:t>I-neuron transfer function:</a:t>
                </a:r>
                <a:endParaRPr lang="en-IN"/>
              </a:p>
              <a:p>
                <a:r>
                  <a:rPr lang="en-IN"/>
                  <a:t>x(t) =</a:t>
                </a:r>
                <a14:m>
                  <m:oMath xmlns:m="http://schemas.openxmlformats.org/officeDocument/2006/math">
                    <m:r>
                      <a:rPr lang="en-IN" b="0" i="0" smtClean="0">
                        <a:latin typeface="Cambria Math" panose="02040503050406030204" pitchFamily="18" charset="0"/>
                      </a:rPr>
                      <m:t> </m:t>
                    </m:r>
                    <m:d>
                      <m:dPr>
                        <m:begChr m:val="{"/>
                        <m:endChr m:val=""/>
                        <m:ctrlPr>
                          <a:rPr lang="en-IN" i="1" smtClean="0">
                            <a:latin typeface="Cambria Math" panose="02040503050406030204" pitchFamily="18" charset="0"/>
                          </a:rPr>
                        </m:ctrlPr>
                      </m:dPr>
                      <m:e>
                        <m:eqArr>
                          <m:eqArrPr>
                            <m:ctrlPr>
                              <a:rPr lang="en-IN" i="1" smtClean="0">
                                <a:latin typeface="Cambria Math" panose="02040503050406030204" pitchFamily="18" charset="0"/>
                              </a:rPr>
                            </m:ctrlPr>
                          </m:eqArrPr>
                          <m:e>
                            <m:r>
                              <a:rPr lang="en-IN" b="0" i="1" smtClean="0">
                                <a:latin typeface="Cambria Math" panose="02040503050406030204" pitchFamily="18" charset="0"/>
                              </a:rPr>
                              <m:t>−1               </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&lt;−1</m:t>
                            </m:r>
                          </m:e>
                          <m:e>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−1</m:t>
                                </m:r>
                              </m:e>
                            </m:d>
                            <m:r>
                              <a:rPr lang="en-IN" b="0" i="1" smtClean="0">
                                <a:latin typeface="Cambria Math" panose="02040503050406030204" pitchFamily="18" charset="0"/>
                              </a:rPr>
                              <m:t>+ </m:t>
                            </m:r>
                            <m:r>
                              <a:rPr lang="en-IN" b="0" i="1" smtClean="0">
                                <a:latin typeface="Cambria Math" panose="02040503050406030204" pitchFamily="18" charset="0"/>
                              </a:rPr>
                              <m:t>𝑢</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−1</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≤1</m:t>
                            </m:r>
                          </m:e>
                          <m:e>
                            <m:r>
                              <a:rPr lang="en-IN" b="0" i="1" smtClean="0">
                                <a:latin typeface="Cambria Math" panose="02040503050406030204" pitchFamily="18" charset="0"/>
                              </a:rPr>
                              <m:t>1                      </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&gt;1</m:t>
                            </m:r>
                          </m:e>
                        </m:eqArr>
                      </m:e>
                    </m:d>
                  </m:oMath>
                </a14:m>
                <a:endParaRPr lang="en-IN"/>
              </a:p>
              <a:p>
                <a:pPr marL="0" indent="0">
                  <a:buNone/>
                </a:pPr>
                <a:endParaRPr lang="en-US"/>
              </a:p>
              <a:p>
                <a:pPr marL="0" indent="0">
                  <a:buNone/>
                </a:pPr>
                <a:r>
                  <a:rPr lang="en-US"/>
                  <a:t>x(t−1) — previous output</a:t>
                </a:r>
                <a:endParaRPr lang="en-IN"/>
              </a:p>
            </p:txBody>
          </p:sp>
        </mc:Choice>
        <mc:Fallback xmlns="">
          <p:sp>
            <p:nvSpPr>
              <p:cNvPr id="3" name="Content Placeholder 2">
                <a:extLst>
                  <a:ext uri="{FF2B5EF4-FFF2-40B4-BE49-F238E27FC236}">
                    <a16:creationId xmlns:a16="http://schemas.microsoft.com/office/drawing/2014/main" id="{282A8969-3561-08C5-8198-0ABCFDADD0AD}"/>
                  </a:ext>
                </a:extLst>
              </p:cNvPr>
              <p:cNvSpPr>
                <a:spLocks noGrp="1" noRot="1" noChangeAspect="1" noMove="1" noResize="1" noEditPoints="1" noAdjustHandles="1" noChangeArrowheads="1" noChangeShapeType="1" noTextEdit="1"/>
              </p:cNvSpPr>
              <p:nvPr>
                <p:ph sz="half" idx="1"/>
              </p:nvPr>
            </p:nvSpPr>
            <p:spPr>
              <a:blipFill>
                <a:blip r:embed="rId2"/>
                <a:stretch>
                  <a:fillRect l="-703"/>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EA7BFA54-55D0-0EBF-F91B-1E4B52166567}"/>
              </a:ext>
            </a:extLst>
          </p:cNvPr>
          <p:cNvPicPr>
            <a:picLocks noGrp="1" noChangeAspect="1"/>
          </p:cNvPicPr>
          <p:nvPr>
            <p:ph sz="half" idx="2"/>
          </p:nvPr>
        </p:nvPicPr>
        <p:blipFill>
          <a:blip r:embed="rId3"/>
          <a:stretch>
            <a:fillRect/>
          </a:stretch>
        </p:blipFill>
        <p:spPr>
          <a:xfrm>
            <a:off x="7185021" y="3358355"/>
            <a:ext cx="3657607" cy="1371603"/>
          </a:xfrm>
        </p:spPr>
      </p:pic>
    </p:spTree>
    <p:extLst>
      <p:ext uri="{BB962C8B-B14F-4D97-AF65-F5344CB8AC3E}">
        <p14:creationId xmlns:p14="http://schemas.microsoft.com/office/powerpoint/2010/main" val="415121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5984-C82C-0FB4-ED0B-2EFCEB08D743}"/>
              </a:ext>
            </a:extLst>
          </p:cNvPr>
          <p:cNvSpPr>
            <a:spLocks noGrp="1"/>
          </p:cNvSpPr>
          <p:nvPr>
            <p:ph type="title"/>
          </p:nvPr>
        </p:nvSpPr>
        <p:spPr/>
        <p:txBody>
          <a:bodyPr/>
          <a:lstStyle/>
          <a:p>
            <a:r>
              <a:rPr lang="en-IN" b="1" i="0">
                <a:solidFill>
                  <a:srgbClr val="0B7495"/>
                </a:solidFill>
                <a:effectLst/>
                <a:latin typeface="Computer Modern Concrete"/>
              </a:rPr>
              <a:t>D-neuron</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2A8969-3561-08C5-8198-0ABCFDADD0AD}"/>
                  </a:ext>
                </a:extLst>
              </p:cNvPr>
              <p:cNvSpPr>
                <a:spLocks noGrp="1"/>
              </p:cNvSpPr>
              <p:nvPr>
                <p:ph sz="half" idx="1"/>
              </p:nvPr>
            </p:nvSpPr>
            <p:spPr/>
            <p:txBody>
              <a:bodyPr/>
              <a:lstStyle/>
              <a:p>
                <a:pPr marL="0" indent="0">
                  <a:buNone/>
                </a:pPr>
                <a:r>
                  <a:rPr lang="en-IN" b="0" i="0">
                    <a:solidFill>
                      <a:srgbClr val="444444"/>
                    </a:solidFill>
                    <a:effectLst/>
                    <a:latin typeface="Computer Modern Bright"/>
                  </a:rPr>
                  <a:t>I-neuron transfer function:</a:t>
                </a:r>
                <a:endParaRPr lang="en-IN"/>
              </a:p>
              <a:p>
                <a:r>
                  <a:rPr lang="en-IN"/>
                  <a:t>x(t) =</a:t>
                </a:r>
                <a14:m>
                  <m:oMath xmlns:m="http://schemas.openxmlformats.org/officeDocument/2006/math">
                    <m:r>
                      <a:rPr lang="en-IN" b="0" i="0" smtClean="0">
                        <a:latin typeface="Cambria Math" panose="02040503050406030204" pitchFamily="18" charset="0"/>
                      </a:rPr>
                      <m:t> </m:t>
                    </m:r>
                    <m:d>
                      <m:dPr>
                        <m:begChr m:val="{"/>
                        <m:endChr m:val=""/>
                        <m:ctrlPr>
                          <a:rPr lang="en-IN" i="1" smtClean="0">
                            <a:latin typeface="Cambria Math" panose="02040503050406030204" pitchFamily="18" charset="0"/>
                          </a:rPr>
                        </m:ctrlPr>
                      </m:dPr>
                      <m:e>
                        <m:eqArr>
                          <m:eqArrPr>
                            <m:ctrlPr>
                              <a:rPr lang="en-IN" i="1" smtClean="0">
                                <a:latin typeface="Cambria Math" panose="02040503050406030204" pitchFamily="18" charset="0"/>
                              </a:rPr>
                            </m:ctrlPr>
                          </m:eqArrPr>
                          <m:e>
                            <m:r>
                              <a:rPr lang="en-IN" b="0" i="1" smtClean="0">
                                <a:latin typeface="Cambria Math" panose="02040503050406030204" pitchFamily="18" charset="0"/>
                              </a:rPr>
                              <m:t>−1               </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&lt;−1</m:t>
                            </m:r>
                          </m:e>
                          <m:e>
                            <m:r>
                              <a:rPr lang="en-IN" b="0" i="1" smtClean="0">
                                <a:latin typeface="Cambria Math" panose="02040503050406030204" pitchFamily="18" charset="0"/>
                              </a:rPr>
                              <m:t>𝑢</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i="1">
                                <a:latin typeface="Cambria Math" panose="02040503050406030204" pitchFamily="18" charset="0"/>
                              </a:rPr>
                              <m:t>−</m:t>
                            </m:r>
                            <m:r>
                              <a:rPr lang="en-IN" b="0" i="1" smtClean="0">
                                <a:latin typeface="Cambria Math" panose="02040503050406030204" pitchFamily="18" charset="0"/>
                              </a:rPr>
                              <m:t>𝑢</m:t>
                            </m:r>
                            <m:d>
                              <m:dPr>
                                <m:ctrlPr>
                                  <a:rPr lang="en-IN" i="1">
                                    <a:latin typeface="Cambria Math" panose="02040503050406030204" pitchFamily="18" charset="0"/>
                                  </a:rPr>
                                </m:ctrlPr>
                              </m:dPr>
                              <m:e>
                                <m:r>
                                  <a:rPr lang="en-IN" i="1">
                                    <a:latin typeface="Cambria Math" panose="02040503050406030204" pitchFamily="18" charset="0"/>
                                  </a:rPr>
                                  <m:t>𝑡</m:t>
                                </m:r>
                                <m:r>
                                  <a:rPr lang="en-IN" i="1">
                                    <a:latin typeface="Cambria Math" panose="02040503050406030204" pitchFamily="18" charset="0"/>
                                  </a:rPr>
                                  <m:t>−1</m:t>
                                </m:r>
                              </m:e>
                            </m:d>
                            <m:r>
                              <a:rPr lang="en-IN" b="0" i="1" smtClean="0">
                                <a:latin typeface="Cambria Math" panose="02040503050406030204" pitchFamily="18" charset="0"/>
                              </a:rPr>
                              <m:t>−1</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≤1</m:t>
                            </m:r>
                          </m:e>
                          <m:e>
                            <m:r>
                              <a:rPr lang="en-IN" b="0" i="1" smtClean="0">
                                <a:latin typeface="Cambria Math" panose="02040503050406030204" pitchFamily="18" charset="0"/>
                              </a:rPr>
                              <m:t>1                      </m:t>
                            </m:r>
                            <m:r>
                              <a:rPr lang="en-IN" b="0" i="1" smtClean="0">
                                <a:latin typeface="Cambria Math" panose="02040503050406030204" pitchFamily="18" charset="0"/>
                              </a:rPr>
                              <m:t>𝑥</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&gt;1</m:t>
                            </m:r>
                          </m:e>
                        </m:eqArr>
                      </m:e>
                    </m:d>
                  </m:oMath>
                </a14:m>
                <a:endParaRPr lang="en-IN"/>
              </a:p>
              <a:p>
                <a:pPr marL="0" indent="0">
                  <a:buNone/>
                </a:pPr>
                <a:endParaRPr lang="en-US"/>
              </a:p>
              <a:p>
                <a:pPr marL="0" indent="0">
                  <a:buNone/>
                </a:pPr>
                <a:r>
                  <a:rPr lang="en-US"/>
                  <a:t>u(t−1) — previous input</a:t>
                </a:r>
                <a:endParaRPr lang="en-IN"/>
              </a:p>
            </p:txBody>
          </p:sp>
        </mc:Choice>
        <mc:Fallback xmlns="">
          <p:sp>
            <p:nvSpPr>
              <p:cNvPr id="3" name="Content Placeholder 2">
                <a:extLst>
                  <a:ext uri="{FF2B5EF4-FFF2-40B4-BE49-F238E27FC236}">
                    <a16:creationId xmlns:a16="http://schemas.microsoft.com/office/drawing/2014/main" id="{282A8969-3561-08C5-8198-0ABCFDADD0AD}"/>
                  </a:ext>
                </a:extLst>
              </p:cNvPr>
              <p:cNvSpPr>
                <a:spLocks noGrp="1" noRot="1" noChangeAspect="1" noMove="1" noResize="1" noEditPoints="1" noAdjustHandles="1" noChangeArrowheads="1" noChangeShapeType="1" noTextEdit="1"/>
              </p:cNvSpPr>
              <p:nvPr>
                <p:ph sz="half" idx="1"/>
              </p:nvPr>
            </p:nvSpPr>
            <p:spPr>
              <a:blipFill>
                <a:blip r:embed="rId2"/>
                <a:stretch>
                  <a:fillRect l="-703"/>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41C954C0-4192-7166-EAF1-151039E93CC0}"/>
              </a:ext>
            </a:extLst>
          </p:cNvPr>
          <p:cNvPicPr>
            <a:picLocks noGrp="1" noChangeAspect="1"/>
          </p:cNvPicPr>
          <p:nvPr>
            <p:ph sz="half" idx="2"/>
          </p:nvPr>
        </p:nvPicPr>
        <p:blipFill>
          <a:blip r:embed="rId3"/>
          <a:stretch>
            <a:fillRect/>
          </a:stretch>
        </p:blipFill>
        <p:spPr>
          <a:xfrm>
            <a:off x="7185021" y="3358355"/>
            <a:ext cx="3657607" cy="1371603"/>
          </a:xfrm>
        </p:spPr>
      </p:pic>
    </p:spTree>
    <p:extLst>
      <p:ext uri="{BB962C8B-B14F-4D97-AF65-F5344CB8AC3E}">
        <p14:creationId xmlns:p14="http://schemas.microsoft.com/office/powerpoint/2010/main" val="3290225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29E170-6852-2531-EC2D-088827EA5D6E}"/>
              </a:ext>
            </a:extLst>
          </p:cNvPr>
          <p:cNvSpPr>
            <a:spLocks noGrp="1"/>
          </p:cNvSpPr>
          <p:nvPr>
            <p:ph type="title"/>
          </p:nvPr>
        </p:nvSpPr>
        <p:spPr/>
        <p:txBody>
          <a:bodyPr/>
          <a:lstStyle/>
          <a:p>
            <a:r>
              <a:rPr lang="en-IN" b="1" i="0">
                <a:solidFill>
                  <a:srgbClr val="0B7495"/>
                </a:solidFill>
                <a:effectLst/>
                <a:latin typeface="Computer Modern Concrete"/>
              </a:rPr>
              <a:t>Learning Process</a:t>
            </a:r>
            <a:endParaRPr lang="en-IN"/>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0AA7C4F-0972-E9C9-D8B7-621F04D741CF}"/>
                  </a:ext>
                </a:extLst>
              </p:cNvPr>
              <p:cNvSpPr>
                <a:spLocks noGrp="1"/>
              </p:cNvSpPr>
              <p:nvPr>
                <p:ph idx="1"/>
              </p:nvPr>
            </p:nvSpPr>
            <p:spPr/>
            <p:txBody>
              <a:bodyPr/>
              <a:lstStyle/>
              <a:p>
                <a:pPr marL="0" indent="0">
                  <a:buNone/>
                </a:pPr>
                <a:r>
                  <a:rPr lang="en-US" b="0" i="0">
                    <a:solidFill>
                      <a:srgbClr val="444444"/>
                    </a:solidFill>
                    <a:effectLst/>
                    <a:latin typeface="Computer Modern Bright"/>
                  </a:rPr>
                  <a:t>The aim of PIDNN controller is to minimize:</a:t>
                </a:r>
              </a:p>
              <a:p>
                <a:pPr marL="0" indent="0">
                  <a:buNone/>
                </a:pPr>
                <a:endParaRPr lang="en-US" b="0" i="0">
                  <a:solidFill>
                    <a:srgbClr val="444444"/>
                  </a:solidFill>
                  <a:effectLst/>
                  <a:latin typeface="Computer Modern Bright"/>
                </a:endParaRPr>
              </a:p>
              <a:p>
                <a14:m>
                  <m:oMath xmlns:m="http://schemas.openxmlformats.org/officeDocument/2006/math">
                    <m:r>
                      <a:rPr lang="en-IN" b="0" i="1" smtClean="0">
                        <a:latin typeface="Cambria Math" panose="02040503050406030204" pitchFamily="18" charset="0"/>
                      </a:rPr>
                      <m:t>𝐽</m:t>
                    </m:r>
                    <m:r>
                      <a:rPr lang="en-IN" b="0" i="1" smtClean="0">
                        <a:latin typeface="Cambria Math" panose="02040503050406030204" pitchFamily="18" charset="0"/>
                      </a:rPr>
                      <m:t>= </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𝑡</m:t>
                        </m:r>
                        <m:r>
                          <a:rPr lang="en-IN" b="0" i="1" smtClean="0">
                            <a:latin typeface="Cambria Math" panose="02040503050406030204" pitchFamily="18" charset="0"/>
                          </a:rPr>
                          <m:t>=1</m:t>
                        </m:r>
                      </m:sub>
                      <m:sup>
                        <m:r>
                          <a:rPr lang="en-IN" b="0" i="1" smtClean="0">
                            <a:latin typeface="Cambria Math" panose="02040503050406030204" pitchFamily="18" charset="0"/>
                          </a:rPr>
                          <m:t>𝑁</m:t>
                        </m:r>
                      </m:sup>
                      <m:e>
                        <m:r>
                          <a:rPr lang="en-IN" b="0" i="1" smtClean="0">
                            <a:latin typeface="Cambria Math" panose="02040503050406030204" pitchFamily="18" charset="0"/>
                          </a:rPr>
                          <m:t>𝐸</m:t>
                        </m:r>
                        <m:r>
                          <a:rPr lang="en-IN" b="0" i="1" baseline="-25000" smtClean="0">
                            <a:latin typeface="Cambria Math" panose="02040503050406030204" pitchFamily="18" charset="0"/>
                          </a:rPr>
                          <m:t>𝑡</m:t>
                        </m:r>
                      </m:e>
                    </m:nary>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𝑁</m:t>
                        </m:r>
                      </m:den>
                    </m:f>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𝑡</m:t>
                        </m:r>
                        <m:r>
                          <a:rPr lang="en-IN" b="0" i="1" smtClean="0">
                            <a:latin typeface="Cambria Math" panose="02040503050406030204" pitchFamily="18" charset="0"/>
                          </a:rPr>
                          <m:t>=1</m:t>
                        </m:r>
                      </m:sub>
                      <m:sup>
                        <m:r>
                          <a:rPr lang="en-IN" b="0" i="1" smtClean="0">
                            <a:latin typeface="Cambria Math" panose="02040503050406030204" pitchFamily="18" charset="0"/>
                          </a:rPr>
                          <m:t>𝑁</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m:t>
                            </m:r>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𝑡</m:t>
                            </m:r>
                            <m:r>
                              <a:rPr lang="en-IN" b="0" i="1" smtClean="0">
                                <a:latin typeface="Cambria Math" panose="02040503050406030204" pitchFamily="18" charset="0"/>
                              </a:rPr>
                              <m:t>))</m:t>
                            </m:r>
                          </m:e>
                          <m:sup>
                            <m:r>
                              <a:rPr lang="en-IN" b="0" i="1" smtClean="0">
                                <a:latin typeface="Cambria Math" panose="02040503050406030204" pitchFamily="18" charset="0"/>
                              </a:rPr>
                              <m:t>2</m:t>
                            </m:r>
                          </m:sup>
                        </m:sSup>
                      </m:e>
                    </m:nary>
                  </m:oMath>
                </a14:m>
                <a:endParaRPr lang="en-IN" b="0"/>
              </a:p>
              <a:p>
                <a:endParaRPr lang="en-IN" b="0"/>
              </a:p>
              <a:p>
                <a:r>
                  <a:rPr lang="en-US"/>
                  <a:t>r(t)  — desired system output</a:t>
                </a:r>
              </a:p>
              <a:p>
                <a:r>
                  <a:rPr lang="en-US"/>
                  <a:t>y(t) — real system output (feedback)</a:t>
                </a:r>
              </a:p>
              <a:p>
                <a:r>
                  <a:rPr lang="en-US"/>
                  <a:t>N — number of samples</a:t>
                </a:r>
                <a:endParaRPr lang="en-IN"/>
              </a:p>
            </p:txBody>
          </p:sp>
        </mc:Choice>
        <mc:Fallback xmlns="">
          <p:sp>
            <p:nvSpPr>
              <p:cNvPr id="8" name="Content Placeholder 7">
                <a:extLst>
                  <a:ext uri="{FF2B5EF4-FFF2-40B4-BE49-F238E27FC236}">
                    <a16:creationId xmlns:a16="http://schemas.microsoft.com/office/drawing/2014/main" id="{40AA7C4F-0972-E9C9-D8B7-621F04D741CF}"/>
                  </a:ext>
                </a:extLst>
              </p:cNvPr>
              <p:cNvSpPr>
                <a:spLocks noGrp="1" noRot="1" noChangeAspect="1" noMove="1" noResize="1" noEditPoints="1" noAdjustHandles="1" noChangeArrowheads="1" noChangeShapeType="1" noTextEdit="1"/>
              </p:cNvSpPr>
              <p:nvPr>
                <p:ph idx="1"/>
              </p:nvPr>
            </p:nvSpPr>
            <p:spPr>
              <a:blipFill>
                <a:blip r:embed="rId2"/>
                <a:stretch>
                  <a:fillRect l="-331"/>
                </a:stretch>
              </a:blipFill>
            </p:spPr>
            <p:txBody>
              <a:bodyPr/>
              <a:lstStyle/>
              <a:p>
                <a:r>
                  <a:rPr lang="en-US">
                    <a:noFill/>
                  </a:rPr>
                  <a:t> </a:t>
                </a:r>
              </a:p>
            </p:txBody>
          </p:sp>
        </mc:Fallback>
      </mc:AlternateContent>
    </p:spTree>
    <p:extLst>
      <p:ext uri="{BB962C8B-B14F-4D97-AF65-F5344CB8AC3E}">
        <p14:creationId xmlns:p14="http://schemas.microsoft.com/office/powerpoint/2010/main" val="771467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A85647-CB7E-672B-75EF-69D26D6F150E}"/>
              </a:ext>
            </a:extLst>
          </p:cNvPr>
          <p:cNvSpPr>
            <a:spLocks noGrp="1"/>
          </p:cNvSpPr>
          <p:nvPr>
            <p:ph type="title"/>
          </p:nvPr>
        </p:nvSpPr>
        <p:spPr/>
        <p:txBody>
          <a:bodyPr/>
          <a:lstStyle/>
          <a:p>
            <a:r>
              <a:rPr lang="en-IN" b="1" i="0">
                <a:solidFill>
                  <a:srgbClr val="0B7495"/>
                </a:solidFill>
                <a:effectLst/>
                <a:latin typeface="Computer Modern Concrete"/>
              </a:rPr>
              <a:t>Error Propagation</a:t>
            </a:r>
            <a:endParaRPr lang="en-IN"/>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E078D42-01E5-F1E7-3ED0-3AC716758E22}"/>
                  </a:ext>
                </a:extLst>
              </p:cNvPr>
              <p:cNvSpPr>
                <a:spLocks noGrp="1"/>
              </p:cNvSpPr>
              <p:nvPr>
                <p:ph sz="half" idx="1"/>
              </p:nvPr>
            </p:nvSpPr>
            <p:spPr/>
            <p:txBody>
              <a:bodyPr/>
              <a:lstStyle/>
              <a:p>
                <a14:m>
                  <m:oMath xmlns:m="http://schemas.openxmlformats.org/officeDocument/2006/math">
                    <m:r>
                      <a:rPr lang="en-IN" b="0" i="1" smtClean="0">
                        <a:latin typeface="Cambria Math" panose="02040503050406030204" pitchFamily="18" charset="0"/>
                      </a:rPr>
                      <m:t>𝑤</m:t>
                    </m:r>
                    <m:r>
                      <a:rPr lang="en-IN" b="0" i="1" baseline="-25000" smtClean="0">
                        <a:latin typeface="Cambria Math" panose="02040503050406030204" pitchFamily="18" charset="0"/>
                      </a:rPr>
                      <m:t>𝑖</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𝑤𝑖</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𝜂</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𝐽</m:t>
                        </m:r>
                      </m:num>
                      <m:den>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𝑤𝑖</m:t>
                        </m:r>
                      </m:den>
                    </m:f>
                  </m:oMath>
                </a14:m>
                <a:endParaRPr lang="en-IN" b="0">
                  <a:ea typeface="Cambria Math" panose="02040503050406030204" pitchFamily="18" charset="0"/>
                </a:endParaRPr>
              </a:p>
              <a:p>
                <a14:m>
                  <m:oMath xmlns:m="http://schemas.openxmlformats.org/officeDocument/2006/math">
                    <m:f>
                      <m:fPr>
                        <m:ctrlPr>
                          <a:rPr lang="en-IN" i="1" smtClean="0">
                            <a:latin typeface="Cambria Math" panose="02040503050406030204" pitchFamily="18" charset="0"/>
                          </a:rPr>
                        </m:ctrlPr>
                      </m:fPr>
                      <m:num>
                        <m:r>
                          <a:rPr lang="en-IN" i="1" smtClean="0">
                            <a:latin typeface="Cambria Math" panose="02040503050406030204" pitchFamily="18" charset="0"/>
                          </a:rPr>
                          <m:t>𝜕</m:t>
                        </m:r>
                        <m:r>
                          <a:rPr lang="en-IN" b="0" i="1" smtClean="0">
                            <a:latin typeface="Cambria Math" panose="02040503050406030204" pitchFamily="18" charset="0"/>
                          </a:rPr>
                          <m:t>𝐽</m:t>
                        </m:r>
                      </m:num>
                      <m:den>
                        <m:r>
                          <a:rPr lang="en-IN" i="1" smtClean="0">
                            <a:latin typeface="Cambria Math" panose="02040503050406030204" pitchFamily="18" charset="0"/>
                          </a:rPr>
                          <m:t>𝜕</m:t>
                        </m:r>
                        <m:r>
                          <a:rPr lang="en-IN" b="0" i="1" smtClean="0">
                            <a:latin typeface="Cambria Math" panose="02040503050406030204" pitchFamily="18" charset="0"/>
                          </a:rPr>
                          <m:t>𝑤</m:t>
                        </m:r>
                        <m:r>
                          <a:rPr lang="en-IN" b="0" i="1" baseline="-25000" smtClean="0">
                            <a:latin typeface="Cambria Math" panose="02040503050406030204" pitchFamily="18" charset="0"/>
                          </a:rPr>
                          <m:t>𝑖</m:t>
                        </m:r>
                      </m:den>
                    </m:f>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2</m:t>
                        </m:r>
                      </m:num>
                      <m:den>
                        <m:r>
                          <a:rPr lang="en-IN" b="0" i="1" smtClean="0">
                            <a:latin typeface="Cambria Math" panose="02040503050406030204" pitchFamily="18" charset="0"/>
                            <a:ea typeface="Cambria Math" panose="02040503050406030204" pitchFamily="18" charset="0"/>
                          </a:rPr>
                          <m:t>𝑁</m:t>
                        </m:r>
                      </m:den>
                    </m:f>
                    <m:nary>
                      <m:naryPr>
                        <m:chr m:val="∑"/>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𝑁</m:t>
                        </m:r>
                      </m:sup>
                      <m:e>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𝑟</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𝑦</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𝑣</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𝑣</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−1)</m:t>
                            </m:r>
                          </m:den>
                        </m:f>
                        <m:r>
                          <m:rPr>
                            <m:nor/>
                          </m:rPr>
                          <a:rPr lang="en-IN"/>
                          <m:t>ẋ</m:t>
                        </m:r>
                        <m:r>
                          <m:rPr>
                            <m:nor/>
                          </m:rPr>
                          <a:rPr lang="en-IN" baseline="-25000"/>
                          <m:t>i</m:t>
                        </m:r>
                        <m:r>
                          <m:rPr>
                            <m:nor/>
                          </m:rPr>
                          <a:rPr lang="en-IN"/>
                          <m:t>(</m:t>
                        </m:r>
                        <m:r>
                          <m:rPr>
                            <m:nor/>
                          </m:rPr>
                          <a:rPr lang="en-IN"/>
                          <m:t>t</m:t>
                        </m:r>
                        <m:r>
                          <m:rPr>
                            <m:nor/>
                          </m:rPr>
                          <a:rPr lang="en-IN"/>
                          <m:t>) </m:t>
                        </m:r>
                      </m:e>
                    </m:nary>
                  </m:oMath>
                </a14:m>
                <a:r>
                  <a:rPr lang="en-IN"/>
                  <a:t> </a:t>
                </a:r>
              </a:p>
            </p:txBody>
          </p:sp>
        </mc:Choice>
        <mc:Fallback xmlns="">
          <p:sp>
            <p:nvSpPr>
              <p:cNvPr id="5" name="Content Placeholder 4">
                <a:extLst>
                  <a:ext uri="{FF2B5EF4-FFF2-40B4-BE49-F238E27FC236}">
                    <a16:creationId xmlns:a16="http://schemas.microsoft.com/office/drawing/2014/main" id="{3E078D42-01E5-F1E7-3ED0-3AC716758E22}"/>
                  </a:ext>
                </a:extLst>
              </p:cNvPr>
              <p:cNvSpPr>
                <a:spLocks noGrp="1" noRot="1" noChangeAspect="1" noMove="1" noResize="1" noEditPoints="1" noAdjustHandles="1" noChangeArrowheads="1" noChangeShapeType="1" noTextEdit="1"/>
              </p:cNvSpPr>
              <p:nvPr>
                <p:ph sz="half" idx="1"/>
              </p:nvPr>
            </p:nvSpPr>
            <p:spPr>
              <a:blipFill>
                <a:blip r:embed="rId2"/>
                <a:stretch>
                  <a:fillRect l="-586"/>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E892EEF3-6A16-A680-4F87-338950425E38}"/>
              </a:ext>
            </a:extLst>
          </p:cNvPr>
          <p:cNvPicPr>
            <a:picLocks noGrp="1" noChangeAspect="1"/>
          </p:cNvPicPr>
          <p:nvPr>
            <p:ph sz="half" idx="2"/>
          </p:nvPr>
        </p:nvPicPr>
        <p:blipFill>
          <a:blip r:embed="rId3"/>
          <a:stretch>
            <a:fillRect/>
          </a:stretch>
        </p:blipFill>
        <p:spPr>
          <a:xfrm>
            <a:off x="7185021" y="3358355"/>
            <a:ext cx="3657607" cy="1371603"/>
          </a:xfrm>
        </p:spPr>
      </p:pic>
    </p:spTree>
    <p:extLst>
      <p:ext uri="{BB962C8B-B14F-4D97-AF65-F5344CB8AC3E}">
        <p14:creationId xmlns:p14="http://schemas.microsoft.com/office/powerpoint/2010/main" val="3247964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A85647-CB7E-672B-75EF-69D26D6F150E}"/>
              </a:ext>
            </a:extLst>
          </p:cNvPr>
          <p:cNvSpPr>
            <a:spLocks noGrp="1"/>
          </p:cNvSpPr>
          <p:nvPr>
            <p:ph type="title"/>
          </p:nvPr>
        </p:nvSpPr>
        <p:spPr/>
        <p:txBody>
          <a:bodyPr/>
          <a:lstStyle/>
          <a:p>
            <a:r>
              <a:rPr lang="en-IN" b="1" i="0">
                <a:solidFill>
                  <a:srgbClr val="0B7495"/>
                </a:solidFill>
                <a:effectLst/>
                <a:latin typeface="Computer Modern Concrete"/>
              </a:rPr>
              <a:t>Error Propagation</a:t>
            </a:r>
            <a:endParaRPr lang="en-IN"/>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E078D42-01E5-F1E7-3ED0-3AC716758E22}"/>
                  </a:ext>
                </a:extLst>
              </p:cNvPr>
              <p:cNvSpPr>
                <a:spLocks noGrp="1"/>
              </p:cNvSpPr>
              <p:nvPr>
                <p:ph sz="half" idx="1"/>
              </p:nvPr>
            </p:nvSpPr>
            <p:spPr/>
            <p:txBody>
              <a:bodyPr/>
              <a:lstStyle/>
              <a:p>
                <a14:m>
                  <m:oMath xmlns:m="http://schemas.openxmlformats.org/officeDocument/2006/math">
                    <m:r>
                      <a:rPr lang="en-IN" b="0" i="1" smtClean="0">
                        <a:latin typeface="Cambria Math" panose="02040503050406030204" pitchFamily="18" charset="0"/>
                      </a:rPr>
                      <m:t>𝑤</m:t>
                    </m:r>
                    <m:r>
                      <a:rPr lang="en-IN" b="0" i="1" baseline="-25000" smtClean="0">
                        <a:latin typeface="Cambria Math" panose="02040503050406030204" pitchFamily="18" charset="0"/>
                      </a:rPr>
                      <m:t>𝑖𝑗</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𝑤𝑖𝑗</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e>
                    </m:d>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𝜂</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𝐽</m:t>
                        </m:r>
                      </m:num>
                      <m:den>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𝑤𝑖𝑗</m:t>
                        </m:r>
                      </m:den>
                    </m:f>
                  </m:oMath>
                </a14:m>
                <a:endParaRPr lang="en-IN" b="0">
                  <a:ea typeface="Cambria Math" panose="02040503050406030204" pitchFamily="18" charset="0"/>
                </a:endParaRPr>
              </a:p>
              <a:p>
                <a14:m>
                  <m:oMath xmlns:m="http://schemas.openxmlformats.org/officeDocument/2006/math">
                    <m:f>
                      <m:fPr>
                        <m:ctrlPr>
                          <a:rPr lang="en-IN" i="1" smtClean="0">
                            <a:latin typeface="Cambria Math" panose="02040503050406030204" pitchFamily="18" charset="0"/>
                          </a:rPr>
                        </m:ctrlPr>
                      </m:fPr>
                      <m:num>
                        <m:r>
                          <a:rPr lang="en-IN" i="1" smtClean="0">
                            <a:latin typeface="Cambria Math" panose="02040503050406030204" pitchFamily="18" charset="0"/>
                          </a:rPr>
                          <m:t>𝜕</m:t>
                        </m:r>
                        <m:r>
                          <a:rPr lang="en-IN" b="0" i="1" smtClean="0">
                            <a:latin typeface="Cambria Math" panose="02040503050406030204" pitchFamily="18" charset="0"/>
                          </a:rPr>
                          <m:t>𝐽</m:t>
                        </m:r>
                      </m:num>
                      <m:den>
                        <m:r>
                          <a:rPr lang="en-IN" i="1" smtClean="0">
                            <a:latin typeface="Cambria Math" panose="02040503050406030204" pitchFamily="18" charset="0"/>
                          </a:rPr>
                          <m:t>𝜕</m:t>
                        </m:r>
                        <m:r>
                          <a:rPr lang="en-IN" b="0" i="1" smtClean="0">
                            <a:latin typeface="Cambria Math" panose="02040503050406030204" pitchFamily="18" charset="0"/>
                          </a:rPr>
                          <m:t>𝑤</m:t>
                        </m:r>
                        <m:r>
                          <a:rPr lang="en-IN" b="0" i="1" baseline="-25000" smtClean="0">
                            <a:latin typeface="Cambria Math" panose="02040503050406030204" pitchFamily="18" charset="0"/>
                          </a:rPr>
                          <m:t>𝑖𝑗</m:t>
                        </m:r>
                      </m:den>
                    </m:f>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m:t>
                    </m:r>
                    <m:nary>
                      <m:naryPr>
                        <m:chr m:val="∑"/>
                        <m:ctrlPr>
                          <a:rPr lang="en-IN" b="0" i="1" smtClean="0">
                            <a:latin typeface="Cambria Math" panose="02040503050406030204" pitchFamily="18" charset="0"/>
                            <a:ea typeface="Cambria Math" panose="02040503050406030204" pitchFamily="18" charset="0"/>
                          </a:rPr>
                        </m:ctrlPr>
                      </m:naryPr>
                      <m:sub>
                        <m:r>
                          <m:rPr>
                            <m:brk m:alnAt="23"/>
                          </m:rP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𝑁</m:t>
                        </m:r>
                      </m:sup>
                      <m:e>
                        <m:r>
                          <a:rPr lang="en-IN" b="0" i="1" smtClean="0">
                            <a:latin typeface="Cambria Math" panose="02040503050406030204" pitchFamily="18" charset="0"/>
                            <a:ea typeface="Cambria Math" panose="02040503050406030204" pitchFamily="18" charset="0"/>
                          </a:rPr>
                          <m:t>𝛿</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m:rPr>
                                <m:nor/>
                              </m:rPr>
                              <a:rPr lang="en-IN"/>
                              <m:t>ẋ</m:t>
                            </m:r>
                            <m:r>
                              <m:rPr>
                                <m:nor/>
                              </m:rPr>
                              <a:rPr lang="en-IN" b="0" i="1" baseline="-25000" smtClean="0"/>
                              <m:t>j</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 −</m:t>
                            </m:r>
                            <m:r>
                              <m:rPr>
                                <m:nor/>
                              </m:rPr>
                              <a:rPr lang="en-IN"/>
                              <m:t>ẋ</m:t>
                            </m:r>
                            <m:r>
                              <m:rPr>
                                <m:nor/>
                              </m:rPr>
                              <a:rPr lang="en-IN" baseline="-25000"/>
                              <m:t>i</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−1)</m:t>
                            </m:r>
                          </m:num>
                          <m:den>
                            <m:r>
                              <m:rPr>
                                <m:nor/>
                              </m:rPr>
                              <a:rPr lang="en-IN"/>
                              <m:t>ú</m:t>
                            </m:r>
                            <m:r>
                              <m:rPr>
                                <m:nor/>
                              </m:rPr>
                              <a:rPr lang="en-IN" b="0" i="0" baseline="-25000" smtClean="0"/>
                              <m:t>j</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 −</m:t>
                            </m:r>
                            <m:r>
                              <m:rPr>
                                <m:nor/>
                              </m:rPr>
                              <a:rPr lang="en-IN"/>
                              <m:t>ú</m:t>
                            </m:r>
                            <m:r>
                              <a:rPr lang="en-IN" b="0" i="1" baseline="-25000" smtClean="0">
                                <a:latin typeface="Cambria Math" panose="02040503050406030204" pitchFamily="18" charset="0"/>
                              </a:rPr>
                              <m:t>𝑗</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−1)</m:t>
                            </m:r>
                          </m:den>
                        </m:f>
                        <m:r>
                          <m:rPr>
                            <m:nor/>
                          </m:rPr>
                          <a:rPr lang="en-IN" b="0" i="0" smtClean="0">
                            <a:latin typeface="Cambria Math" panose="02040503050406030204" pitchFamily="18" charset="0"/>
                            <a:ea typeface="Cambria Math" panose="02040503050406030204" pitchFamily="18" charset="0"/>
                          </a:rPr>
                          <m:t>w</m:t>
                        </m:r>
                        <m:r>
                          <m:rPr>
                            <m:nor/>
                          </m:rPr>
                          <a:rPr lang="en-IN" b="0" i="0" baseline="-25000" smtClean="0">
                            <a:latin typeface="Cambria Math" panose="02040503050406030204" pitchFamily="18" charset="0"/>
                            <a:ea typeface="Cambria Math" panose="02040503050406030204" pitchFamily="18" charset="0"/>
                          </a:rPr>
                          <m:t>j</m:t>
                        </m:r>
                        <m:r>
                          <m:rPr>
                            <m:nor/>
                          </m:rPr>
                          <a:rPr lang="en-IN" b="0" i="0" smtClean="0">
                            <a:latin typeface="Cambria Math" panose="02040503050406030204" pitchFamily="18" charset="0"/>
                            <a:ea typeface="Cambria Math" panose="02040503050406030204" pitchFamily="18" charset="0"/>
                          </a:rPr>
                          <m:t>x</m:t>
                        </m:r>
                        <m:r>
                          <m:rPr>
                            <m:nor/>
                          </m:rPr>
                          <a:rPr lang="en-IN" baseline="-25000"/>
                          <m:t>i</m:t>
                        </m:r>
                        <m:r>
                          <m:rPr>
                            <m:nor/>
                          </m:rPr>
                          <a:rPr lang="en-IN"/>
                          <m:t>(</m:t>
                        </m:r>
                        <m:r>
                          <m:rPr>
                            <m:nor/>
                          </m:rPr>
                          <a:rPr lang="en-IN"/>
                          <m:t>t</m:t>
                        </m:r>
                        <m:r>
                          <m:rPr>
                            <m:nor/>
                          </m:rPr>
                          <a:rPr lang="en-IN"/>
                          <m:t>) </m:t>
                        </m:r>
                      </m:e>
                    </m:nary>
                  </m:oMath>
                </a14:m>
                <a:r>
                  <a:rPr lang="en-IN"/>
                  <a:t> </a:t>
                </a:r>
              </a:p>
            </p:txBody>
          </p:sp>
        </mc:Choice>
        <mc:Fallback xmlns="">
          <p:sp>
            <p:nvSpPr>
              <p:cNvPr id="5" name="Content Placeholder 4">
                <a:extLst>
                  <a:ext uri="{FF2B5EF4-FFF2-40B4-BE49-F238E27FC236}">
                    <a16:creationId xmlns:a16="http://schemas.microsoft.com/office/drawing/2014/main" id="{3E078D42-01E5-F1E7-3ED0-3AC716758E22}"/>
                  </a:ext>
                </a:extLst>
              </p:cNvPr>
              <p:cNvSpPr>
                <a:spLocks noGrp="1" noRot="1" noChangeAspect="1" noMove="1" noResize="1" noEditPoints="1" noAdjustHandles="1" noChangeArrowheads="1" noChangeShapeType="1" noTextEdit="1"/>
              </p:cNvSpPr>
              <p:nvPr>
                <p:ph sz="half" idx="1"/>
              </p:nvPr>
            </p:nvSpPr>
            <p:spPr>
              <a:blipFill>
                <a:blip r:embed="rId2"/>
                <a:stretch>
                  <a:fillRect l="-586"/>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E6ACFE79-F96D-FF81-67EC-135391288699}"/>
              </a:ext>
            </a:extLst>
          </p:cNvPr>
          <p:cNvPicPr>
            <a:picLocks noGrp="1" noChangeAspect="1"/>
          </p:cNvPicPr>
          <p:nvPr>
            <p:ph sz="half" idx="2"/>
          </p:nvPr>
        </p:nvPicPr>
        <p:blipFill>
          <a:blip r:embed="rId3"/>
          <a:stretch>
            <a:fillRect/>
          </a:stretch>
        </p:blipFill>
        <p:spPr>
          <a:xfrm>
            <a:off x="7185021" y="3358355"/>
            <a:ext cx="3657607" cy="1371603"/>
          </a:xfrm>
        </p:spPr>
      </p:pic>
    </p:spTree>
    <p:extLst>
      <p:ext uri="{BB962C8B-B14F-4D97-AF65-F5344CB8AC3E}">
        <p14:creationId xmlns:p14="http://schemas.microsoft.com/office/powerpoint/2010/main" val="2297574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AEC456-34EC-8D55-B777-FE43033B40B2}"/>
                  </a:ext>
                </a:extLst>
              </p:cNvPr>
              <p:cNvSpPr>
                <a:spLocks noGrp="1"/>
              </p:cNvSpPr>
              <p:nvPr>
                <p:ph sz="half" idx="2"/>
              </p:nvPr>
            </p:nvSpPr>
            <p:spPr>
              <a:xfrm>
                <a:off x="581194" y="698740"/>
                <a:ext cx="5514806" cy="5162311"/>
              </a:xfrm>
            </p:spPr>
            <p:txBody>
              <a:bodyPr>
                <a:normAutofit fontScale="92500" lnSpcReduction="10000"/>
              </a:bodyPr>
              <a:lstStyle/>
              <a:p>
                <a:pPr marL="0" indent="0">
                  <a:buNone/>
                </a:pPr>
                <a:r>
                  <a:rPr lang="en-IN" sz="1600"/>
                  <a:t>The weights are defined as follows: </a:t>
                </a:r>
              </a:p>
              <a:p>
                <a:endParaRPr lang="en-IN" sz="1600"/>
              </a:p>
              <a:p>
                <a:r>
                  <a:rPr lang="en-IN" sz="1600"/>
                  <a:t>w</a:t>
                </a:r>
                <a:r>
                  <a:rPr lang="en-IN" sz="1600" baseline="-25000"/>
                  <a:t>1,j </a:t>
                </a:r>
                <a:r>
                  <a:rPr lang="en-IN" sz="1600"/>
                  <a:t>= +1, w</a:t>
                </a:r>
                <a:r>
                  <a:rPr lang="en-IN" sz="1600" baseline="-25000"/>
                  <a:t>2,j </a:t>
                </a:r>
                <a:r>
                  <a:rPr lang="en-IN" sz="1600"/>
                  <a:t>= −1, </a:t>
                </a:r>
              </a:p>
              <a:p>
                <a:r>
                  <a:rPr lang="en-IN" sz="1600"/>
                  <a:t>w</a:t>
                </a:r>
                <a:r>
                  <a:rPr lang="en-IN" sz="1600" baseline="-25000"/>
                  <a:t>1o</a:t>
                </a:r>
                <a:r>
                  <a:rPr lang="en-IN" sz="1600"/>
                  <a:t> = K</a:t>
                </a:r>
                <a:r>
                  <a:rPr lang="en-IN" sz="1600" baseline="-25000"/>
                  <a:t>P</a:t>
                </a:r>
                <a:r>
                  <a:rPr lang="en-IN" sz="1600"/>
                  <a:t> , w</a:t>
                </a:r>
                <a:r>
                  <a:rPr lang="en-IN" sz="1600" baseline="-25000"/>
                  <a:t>2o</a:t>
                </a:r>
                <a:r>
                  <a:rPr lang="en-IN" sz="1600"/>
                  <a:t> = K</a:t>
                </a:r>
                <a:r>
                  <a:rPr lang="en-IN" sz="1600" baseline="-25000"/>
                  <a:t>I</a:t>
                </a:r>
                <a:r>
                  <a:rPr lang="en-IN" sz="1600"/>
                  <a:t> , w</a:t>
                </a:r>
                <a:r>
                  <a:rPr lang="en-IN" sz="1600" baseline="-25000"/>
                  <a:t>3o</a:t>
                </a:r>
                <a:r>
                  <a:rPr lang="en-IN" sz="1600"/>
                  <a:t> = K</a:t>
                </a:r>
                <a:r>
                  <a:rPr lang="en-IN" sz="1600" baseline="-25000"/>
                  <a:t>D</a:t>
                </a:r>
                <a:r>
                  <a:rPr lang="en-IN" sz="1600"/>
                  <a:t> </a:t>
                </a:r>
              </a:p>
              <a:p>
                <a:endParaRPr lang="en-IN" sz="1600"/>
              </a:p>
              <a:p>
                <a:pPr marL="0" indent="0">
                  <a:buNone/>
                </a:pPr>
                <a:r>
                  <a:rPr lang="en-IN" sz="1600"/>
                  <a:t>Going across the network from the input layer to the output layer: </a:t>
                </a:r>
              </a:p>
              <a:p>
                <a:endParaRPr lang="en-IN" sz="1600"/>
              </a:p>
              <a:p>
                <a:r>
                  <a:rPr lang="en-IN" sz="1600"/>
                  <a:t>x'</a:t>
                </a:r>
                <a:r>
                  <a:rPr lang="en-IN" sz="1600" baseline="-25000"/>
                  <a:t>1</a:t>
                </a:r>
                <a:r>
                  <a:rPr lang="en-IN" sz="1600"/>
                  <a:t> </a:t>
                </a:r>
                <a:r>
                  <a:rPr lang="en-IN" sz="1600" b="1"/>
                  <a:t>=</a:t>
                </a:r>
                <a:r>
                  <a:rPr lang="en-IN" sz="1600"/>
                  <a:t> u’</a:t>
                </a:r>
                <a:r>
                  <a:rPr lang="en-IN" sz="1600" baseline="-25000"/>
                  <a:t>1</a:t>
                </a:r>
                <a:r>
                  <a:rPr lang="en-IN" sz="1600"/>
                  <a:t> </a:t>
                </a:r>
                <a:r>
                  <a:rPr lang="en-IN" sz="1600" b="1"/>
                  <a:t>=</a:t>
                </a:r>
                <a:r>
                  <a:rPr lang="en-IN" sz="1600"/>
                  <a:t> w</a:t>
                </a:r>
                <a:r>
                  <a:rPr lang="en-IN" sz="1600" baseline="-25000"/>
                  <a:t>11</a:t>
                </a:r>
                <a:r>
                  <a:rPr lang="en-IN" sz="1600"/>
                  <a:t>x</a:t>
                </a:r>
                <a:r>
                  <a:rPr lang="en-IN" sz="1600" baseline="-25000"/>
                  <a:t>1</a:t>
                </a:r>
                <a:r>
                  <a:rPr lang="en-IN" sz="1600"/>
                  <a:t> + w</a:t>
                </a:r>
                <a:r>
                  <a:rPr lang="en-IN" sz="1600" baseline="-25000"/>
                  <a:t>21</a:t>
                </a:r>
                <a:r>
                  <a:rPr lang="en-IN" sz="1600"/>
                  <a:t>x</a:t>
                </a:r>
                <a:r>
                  <a:rPr lang="en-IN" sz="1600" baseline="-25000"/>
                  <a:t>2</a:t>
                </a:r>
                <a:r>
                  <a:rPr lang="en-IN" sz="1600"/>
                  <a:t> </a:t>
                </a:r>
                <a:r>
                  <a:rPr lang="en-IN" sz="1600" b="1"/>
                  <a:t>=</a:t>
                </a:r>
                <a:r>
                  <a:rPr lang="en-IN" sz="1600"/>
                  <a:t> r − y </a:t>
                </a:r>
                <a:r>
                  <a:rPr lang="en-IN" sz="1600" b="1"/>
                  <a:t>=</a:t>
                </a:r>
                <a:r>
                  <a:rPr lang="en-IN" sz="1600"/>
                  <a:t> e </a:t>
                </a:r>
              </a:p>
              <a:p>
                <a:r>
                  <a:rPr lang="en-IN" sz="1600"/>
                  <a:t>x'</a:t>
                </a:r>
                <a:r>
                  <a:rPr lang="en-IN" sz="1600" baseline="-25000"/>
                  <a:t>2</a:t>
                </a:r>
                <a:r>
                  <a:rPr lang="en-IN" sz="1600"/>
                  <a:t> </a:t>
                </a:r>
                <a:r>
                  <a:rPr lang="en-IN" sz="1600" b="1"/>
                  <a:t>=</a:t>
                </a:r>
                <a:r>
                  <a:rPr lang="en-IN" sz="1600"/>
                  <a:t>  </a:t>
                </a:r>
                <a14:m>
                  <m:oMath xmlns:m="http://schemas.openxmlformats.org/officeDocument/2006/math">
                    <m:nary>
                      <m:naryPr>
                        <m:ctrlPr>
                          <a:rPr lang="en-IN" sz="1600" i="1" smtClean="0">
                            <a:latin typeface="Cambria Math" panose="02040503050406030204" pitchFamily="18" charset="0"/>
                          </a:rPr>
                        </m:ctrlPr>
                      </m:naryPr>
                      <m:sub>
                        <m:r>
                          <m:rPr>
                            <m:brk m:alnAt="23"/>
                          </m:rPr>
                          <a:rPr lang="en-IN" sz="1600" b="0" i="1" smtClean="0">
                            <a:latin typeface="Cambria Math" panose="02040503050406030204" pitchFamily="18" charset="0"/>
                          </a:rPr>
                          <m:t>0</m:t>
                        </m:r>
                      </m:sub>
                      <m:sup>
                        <m:r>
                          <a:rPr lang="en-IN" sz="1600" b="0" i="1" smtClean="0">
                            <a:latin typeface="Cambria Math" panose="02040503050406030204" pitchFamily="18" charset="0"/>
                          </a:rPr>
                          <m:t>𝑡</m:t>
                        </m:r>
                      </m:sup>
                      <m:e>
                        <m:r>
                          <m:rPr>
                            <m:nor/>
                          </m:rPr>
                          <a:rPr lang="en-IN" sz="1600" dirty="0"/>
                          <m:t>u</m:t>
                        </m:r>
                        <m:r>
                          <m:rPr>
                            <m:nor/>
                          </m:rPr>
                          <a:rPr lang="en-IN" sz="1600" dirty="0"/>
                          <m:t>2</m:t>
                        </m:r>
                        <m:r>
                          <m:rPr>
                            <m:nor/>
                          </m:rPr>
                          <a:rPr lang="en-IN" sz="1600" dirty="0"/>
                          <m:t>d</m:t>
                        </m:r>
                        <m:r>
                          <m:rPr>
                            <m:nor/>
                          </m:rPr>
                          <a:rPr lang="el-GR" sz="1600" dirty="0"/>
                          <m:t>τ</m:t>
                        </m:r>
                      </m:e>
                    </m:nary>
                  </m:oMath>
                </a14:m>
                <a:r>
                  <a:rPr lang="en-IN" sz="1600"/>
                  <a:t> </a:t>
                </a:r>
                <a:r>
                  <a:rPr lang="el-GR" sz="1600" b="1"/>
                  <a:t>=</a:t>
                </a:r>
                <a:r>
                  <a:rPr lang="el-GR" sz="1600"/>
                  <a:t>  </a:t>
                </a:r>
                <a14:m>
                  <m:oMath xmlns:m="http://schemas.openxmlformats.org/officeDocument/2006/math">
                    <m:nary>
                      <m:naryPr>
                        <m:ctrlPr>
                          <a:rPr lang="el-GR" sz="1600" i="1" smtClean="0">
                            <a:latin typeface="Cambria Math" panose="02040503050406030204" pitchFamily="18" charset="0"/>
                          </a:rPr>
                        </m:ctrlPr>
                      </m:naryPr>
                      <m:sub>
                        <m:r>
                          <m:rPr>
                            <m:brk m:alnAt="23"/>
                          </m:rPr>
                          <a:rPr lang="en-IN" sz="1600" b="0" i="1" smtClean="0">
                            <a:latin typeface="Cambria Math" panose="02040503050406030204" pitchFamily="18" charset="0"/>
                          </a:rPr>
                          <m:t>0</m:t>
                        </m:r>
                      </m:sub>
                      <m:sup>
                        <m:r>
                          <a:rPr lang="en-IN" sz="1600" b="0" i="1" smtClean="0">
                            <a:latin typeface="Cambria Math" panose="02040503050406030204" pitchFamily="18" charset="0"/>
                          </a:rPr>
                          <m:t>𝑡</m:t>
                        </m:r>
                      </m:sup>
                      <m:e>
                        <m:r>
                          <m:rPr>
                            <m:nor/>
                          </m:rPr>
                          <a:rPr lang="en-IN" sz="1600" dirty="0"/>
                          <m:t>ed</m:t>
                        </m:r>
                        <m:r>
                          <m:rPr>
                            <m:nor/>
                          </m:rPr>
                          <a:rPr lang="el-GR" sz="1600" dirty="0"/>
                          <m:t>τ</m:t>
                        </m:r>
                      </m:e>
                    </m:nary>
                    <m:r>
                      <a:rPr lang="en-IN" sz="1600" b="0" i="0" smtClean="0">
                        <a:latin typeface="Cambria Math" panose="02040503050406030204" pitchFamily="18" charset="0"/>
                      </a:rPr>
                      <m:t> ;</m:t>
                    </m:r>
                  </m:oMath>
                </a14:m>
                <a:r>
                  <a:rPr lang="el-GR" sz="1600"/>
                  <a:t> </a:t>
                </a:r>
                <a:r>
                  <a:rPr lang="en-IN" sz="1600"/>
                  <a:t>with e </a:t>
                </a:r>
                <a:r>
                  <a:rPr lang="en-IN" sz="1600" b="1"/>
                  <a:t>=</a:t>
                </a:r>
                <a:r>
                  <a:rPr lang="en-IN" sz="1600"/>
                  <a:t> w</a:t>
                </a:r>
                <a:r>
                  <a:rPr lang="en-IN" sz="1600" baseline="-25000"/>
                  <a:t>12</a:t>
                </a:r>
                <a:r>
                  <a:rPr lang="en-IN" sz="1600"/>
                  <a:t>x</a:t>
                </a:r>
                <a:r>
                  <a:rPr lang="en-IN" sz="1600" baseline="-25000"/>
                  <a:t>1</a:t>
                </a:r>
                <a:r>
                  <a:rPr lang="en-IN" sz="1600"/>
                  <a:t> + w</a:t>
                </a:r>
                <a:r>
                  <a:rPr lang="en-IN" sz="1600" baseline="-25000"/>
                  <a:t>22</a:t>
                </a:r>
                <a:r>
                  <a:rPr lang="en-IN" sz="1600"/>
                  <a:t>x</a:t>
                </a:r>
                <a:r>
                  <a:rPr lang="en-IN" sz="1600" baseline="-25000"/>
                  <a:t>2</a:t>
                </a:r>
                <a:r>
                  <a:rPr lang="en-IN" sz="1600"/>
                  <a:t> </a:t>
                </a:r>
                <a:r>
                  <a:rPr lang="en-IN" sz="1600" b="1"/>
                  <a:t>=</a:t>
                </a:r>
                <a:r>
                  <a:rPr lang="en-IN" sz="1600"/>
                  <a:t> r − y </a:t>
                </a:r>
              </a:p>
              <a:p>
                <a:r>
                  <a:rPr lang="en-IN" sz="1600"/>
                  <a:t>x'</a:t>
                </a:r>
                <a:r>
                  <a:rPr lang="en-IN" sz="1600" baseline="-25000"/>
                  <a:t>3 </a:t>
                </a:r>
                <a:r>
                  <a:rPr lang="en-IN" sz="1600" b="1"/>
                  <a:t>=</a:t>
                </a:r>
                <a:r>
                  <a:rPr lang="en-IN" sz="1600"/>
                  <a:t>  </a:t>
                </a:r>
                <a14:m>
                  <m:oMath xmlns:m="http://schemas.openxmlformats.org/officeDocument/2006/math">
                    <m:f>
                      <m:fPr>
                        <m:ctrlPr>
                          <a:rPr lang="en-IN" sz="1600" i="1" smtClean="0">
                            <a:latin typeface="Cambria Math" panose="02040503050406030204" pitchFamily="18" charset="0"/>
                          </a:rPr>
                        </m:ctrlPr>
                      </m:fPr>
                      <m:num>
                        <m:r>
                          <a:rPr lang="en-IN" sz="1600" i="1" smtClean="0">
                            <a:latin typeface="Cambria Math" panose="02040503050406030204" pitchFamily="18" charset="0"/>
                          </a:rPr>
                          <m:t>𝑑</m:t>
                        </m:r>
                        <m:r>
                          <a:rPr lang="en-IN" sz="1600" b="0" i="1" smtClean="0">
                            <a:latin typeface="Cambria Math" panose="02040503050406030204" pitchFamily="18" charset="0"/>
                          </a:rPr>
                          <m:t>𝑢</m:t>
                        </m:r>
                        <m:r>
                          <a:rPr lang="en-IN" sz="1600" b="0" i="1" baseline="-25000" smtClean="0">
                            <a:latin typeface="Cambria Math" panose="02040503050406030204" pitchFamily="18" charset="0"/>
                          </a:rPr>
                          <m:t>3</m:t>
                        </m:r>
                      </m:num>
                      <m:den>
                        <m:r>
                          <a:rPr lang="en-IN" sz="1600" i="1" smtClean="0">
                            <a:latin typeface="Cambria Math" panose="02040503050406030204" pitchFamily="18" charset="0"/>
                          </a:rPr>
                          <m:t>𝑑</m:t>
                        </m:r>
                        <m:r>
                          <a:rPr lang="en-IN" sz="1600" b="0" i="1" smtClean="0">
                            <a:latin typeface="Cambria Math" panose="02040503050406030204" pitchFamily="18" charset="0"/>
                          </a:rPr>
                          <m:t>𝑡</m:t>
                        </m:r>
                      </m:den>
                    </m:f>
                  </m:oMath>
                </a14:m>
                <a:r>
                  <a:rPr lang="en-IN" sz="1600"/>
                  <a:t> </a:t>
                </a:r>
                <a:r>
                  <a:rPr lang="en-IN" sz="1600" b="1"/>
                  <a:t>=</a:t>
                </a:r>
                <a:r>
                  <a:rPr lang="en-IN" sz="1600"/>
                  <a:t> </a:t>
                </a:r>
                <a14:m>
                  <m:oMath xmlns:m="http://schemas.openxmlformats.org/officeDocument/2006/math">
                    <m:f>
                      <m:fPr>
                        <m:ctrlPr>
                          <a:rPr lang="en-IN" sz="1600" i="1" dirty="0" smtClean="0">
                            <a:latin typeface="Cambria Math" panose="02040503050406030204" pitchFamily="18" charset="0"/>
                          </a:rPr>
                        </m:ctrlPr>
                      </m:fPr>
                      <m:num>
                        <m:r>
                          <a:rPr lang="en-IN" sz="1600" i="1" dirty="0" smtClean="0">
                            <a:latin typeface="Cambria Math" panose="02040503050406030204" pitchFamily="18" charset="0"/>
                          </a:rPr>
                          <m:t>𝑑</m:t>
                        </m:r>
                        <m:r>
                          <a:rPr lang="en-IN" sz="1600" b="0" i="1" dirty="0" smtClean="0">
                            <a:latin typeface="Cambria Math" panose="02040503050406030204" pitchFamily="18" charset="0"/>
                          </a:rPr>
                          <m:t>𝑒</m:t>
                        </m:r>
                      </m:num>
                      <m:den>
                        <m:r>
                          <a:rPr lang="en-IN" sz="1600" i="1" dirty="0" smtClean="0">
                            <a:latin typeface="Cambria Math" panose="02040503050406030204" pitchFamily="18" charset="0"/>
                          </a:rPr>
                          <m:t>𝑑</m:t>
                        </m:r>
                        <m:r>
                          <a:rPr lang="en-IN" sz="1600" b="0" i="1" dirty="0" smtClean="0">
                            <a:latin typeface="Cambria Math" panose="02040503050406030204" pitchFamily="18" charset="0"/>
                          </a:rPr>
                          <m:t>𝑡</m:t>
                        </m:r>
                      </m:den>
                    </m:f>
                  </m:oMath>
                </a14:m>
                <a:r>
                  <a:rPr lang="en-IN" sz="1600"/>
                  <a:t> ; with e </a:t>
                </a:r>
                <a:r>
                  <a:rPr lang="en-IN" sz="1600" b="1"/>
                  <a:t>=</a:t>
                </a:r>
                <a:r>
                  <a:rPr lang="en-IN" sz="1600"/>
                  <a:t> w</a:t>
                </a:r>
                <a:r>
                  <a:rPr lang="en-IN" sz="1600" baseline="-25000"/>
                  <a:t>12</a:t>
                </a:r>
                <a:r>
                  <a:rPr lang="en-IN" sz="1600"/>
                  <a:t>x</a:t>
                </a:r>
                <a:r>
                  <a:rPr lang="en-IN" sz="1600" baseline="-25000"/>
                  <a:t>1</a:t>
                </a:r>
                <a:r>
                  <a:rPr lang="en-IN" sz="1600"/>
                  <a:t> + w</a:t>
                </a:r>
                <a:r>
                  <a:rPr lang="en-IN" sz="1600" baseline="-25000"/>
                  <a:t>22</a:t>
                </a:r>
                <a:r>
                  <a:rPr lang="en-IN" sz="1600"/>
                  <a:t>x</a:t>
                </a:r>
                <a:r>
                  <a:rPr lang="en-IN" sz="1600" baseline="-25000"/>
                  <a:t>2</a:t>
                </a:r>
                <a:r>
                  <a:rPr lang="en-IN" sz="1600"/>
                  <a:t> </a:t>
                </a:r>
                <a:r>
                  <a:rPr lang="en-IN" sz="1600" b="1"/>
                  <a:t>=</a:t>
                </a:r>
                <a:r>
                  <a:rPr lang="en-IN" sz="1600"/>
                  <a:t> r − y  </a:t>
                </a:r>
              </a:p>
              <a:p>
                <a:endParaRPr lang="en-IN" sz="1600"/>
              </a:p>
              <a:p>
                <a:r>
                  <a:rPr lang="en-IN" sz="1600" err="1"/>
                  <a:t>x’’</a:t>
                </a:r>
                <a:r>
                  <a:rPr lang="en-IN" sz="1600" baseline="-25000" err="1"/>
                  <a:t>o</a:t>
                </a:r>
                <a:r>
                  <a:rPr lang="en-IN" sz="1600"/>
                  <a:t> </a:t>
                </a:r>
                <a:r>
                  <a:rPr lang="en-IN" sz="1600" b="1"/>
                  <a:t>=</a:t>
                </a:r>
                <a:r>
                  <a:rPr lang="en-IN" sz="1600"/>
                  <a:t> </a:t>
                </a:r>
                <a:r>
                  <a:rPr lang="en-IN" sz="1600" err="1"/>
                  <a:t>u’’</a:t>
                </a:r>
                <a:r>
                  <a:rPr lang="en-IN" sz="1600" baseline="-25000" err="1"/>
                  <a:t>o</a:t>
                </a:r>
                <a:r>
                  <a:rPr lang="en-IN" sz="1600"/>
                  <a:t> </a:t>
                </a:r>
                <a:r>
                  <a:rPr lang="en-IN" sz="1600" b="1"/>
                  <a:t>=</a:t>
                </a:r>
                <a:r>
                  <a:rPr lang="en-IN" sz="1600"/>
                  <a:t>  </a:t>
                </a:r>
                <a14:m>
                  <m:oMath xmlns:m="http://schemas.openxmlformats.org/officeDocument/2006/math">
                    <m:nary>
                      <m:naryPr>
                        <m:chr m:val="∑"/>
                        <m:limLoc m:val="subSup"/>
                        <m:ctrlPr>
                          <a:rPr lang="en-IN" sz="1600" i="1" smtClean="0">
                            <a:latin typeface="Cambria Math" panose="02040503050406030204" pitchFamily="18" charset="0"/>
                          </a:rPr>
                        </m:ctrlPr>
                      </m:naryPr>
                      <m:sub>
                        <m:r>
                          <m:rPr>
                            <m:brk m:alnAt="25"/>
                          </m:rPr>
                          <a:rPr lang="en-IN" sz="1600" b="0" i="1" smtClean="0">
                            <a:latin typeface="Cambria Math" panose="02040503050406030204" pitchFamily="18" charset="0"/>
                          </a:rPr>
                          <m:t>𝑗</m:t>
                        </m:r>
                        <m:r>
                          <a:rPr lang="en-IN" sz="1600" b="0" i="1" smtClean="0">
                            <a:latin typeface="Cambria Math" panose="02040503050406030204" pitchFamily="18" charset="0"/>
                          </a:rPr>
                          <m:t>=1</m:t>
                        </m:r>
                      </m:sub>
                      <m:sup>
                        <m:r>
                          <a:rPr lang="en-IN" sz="1600" b="0" i="1" smtClean="0">
                            <a:latin typeface="Cambria Math" panose="02040503050406030204" pitchFamily="18" charset="0"/>
                          </a:rPr>
                          <m:t>3</m:t>
                        </m:r>
                      </m:sup>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𝑤</m:t>
                            </m:r>
                          </m:e>
                          <m:sup>
                            <m:r>
                              <a:rPr lang="en-IN" sz="1600" b="0" i="1" smtClean="0">
                                <a:latin typeface="Cambria Math" panose="02040503050406030204" pitchFamily="18" charset="0"/>
                              </a:rPr>
                              <m:t>′</m:t>
                            </m:r>
                          </m:sup>
                        </m:sSup>
                        <m:r>
                          <a:rPr lang="en-IN" sz="1600" b="0" i="1" baseline="-25000" smtClean="0">
                            <a:latin typeface="Cambria Math" panose="02040503050406030204" pitchFamily="18" charset="0"/>
                          </a:rPr>
                          <m:t>𝑗𝑜</m:t>
                        </m:r>
                      </m:e>
                    </m:nary>
                  </m:oMath>
                </a14:m>
                <a:r>
                  <a:rPr lang="en-IN" sz="1600" err="1"/>
                  <a:t>x</a:t>
                </a:r>
                <a:r>
                  <a:rPr lang="en-IN" sz="1600" baseline="-25000" err="1"/>
                  <a:t>j</a:t>
                </a:r>
                <a:r>
                  <a:rPr lang="en-IN" sz="1600"/>
                  <a:t>  </a:t>
                </a:r>
                <a:r>
                  <a:rPr lang="en-IN" sz="1600" b="1"/>
                  <a:t>=</a:t>
                </a:r>
                <a:r>
                  <a:rPr lang="en-IN" sz="1600"/>
                  <a:t>  w’</a:t>
                </a:r>
                <a:r>
                  <a:rPr lang="en-IN" sz="1600" baseline="-25000"/>
                  <a:t>1o</a:t>
                </a:r>
                <a:r>
                  <a:rPr lang="en-IN" sz="1600"/>
                  <a:t>x’</a:t>
                </a:r>
                <a:r>
                  <a:rPr lang="en-IN" sz="1600" baseline="-25000"/>
                  <a:t>1</a:t>
                </a:r>
                <a:r>
                  <a:rPr lang="en-IN" sz="1600"/>
                  <a:t> + w’</a:t>
                </a:r>
                <a:r>
                  <a:rPr lang="en-IN" sz="1600" baseline="-25000"/>
                  <a:t>2o</a:t>
                </a:r>
                <a:r>
                  <a:rPr lang="en-IN" sz="1600"/>
                  <a:t>x</a:t>
                </a:r>
                <a:r>
                  <a:rPr lang="en-IN" sz="1600" baseline="-25000"/>
                  <a:t>2</a:t>
                </a:r>
                <a:r>
                  <a:rPr lang="en-IN" sz="1600"/>
                  <a:t> + w’</a:t>
                </a:r>
                <a:r>
                  <a:rPr lang="en-IN" sz="1600" baseline="-25000"/>
                  <a:t>3o</a:t>
                </a:r>
                <a:r>
                  <a:rPr lang="en-IN" sz="1600"/>
                  <a:t>x’</a:t>
                </a:r>
                <a:r>
                  <a:rPr lang="en-IN" sz="1600" baseline="-25000"/>
                  <a:t>3</a:t>
                </a:r>
                <a:r>
                  <a:rPr lang="en-IN" sz="1600"/>
                  <a:t>  </a:t>
                </a:r>
              </a:p>
              <a:p>
                <a:pPr marL="0" indent="0">
                  <a:buNone/>
                </a:pPr>
                <a:r>
                  <a:rPr lang="en-IN" sz="1600" b="1"/>
                  <a:t>              =</a:t>
                </a:r>
                <a:r>
                  <a:rPr lang="en-IN" sz="1600"/>
                  <a:t> </a:t>
                </a:r>
                <a:r>
                  <a:rPr lang="en-IN" sz="1600" err="1"/>
                  <a:t>K</a:t>
                </a:r>
                <a:r>
                  <a:rPr lang="en-IN" sz="1600" baseline="-25000" err="1"/>
                  <a:t>p</a:t>
                </a:r>
                <a:r>
                  <a:rPr lang="en-IN" sz="1600" err="1"/>
                  <a:t>e</a:t>
                </a:r>
                <a:r>
                  <a:rPr lang="en-IN" sz="1600"/>
                  <a:t> + K</a:t>
                </a:r>
                <a:r>
                  <a:rPr lang="en-IN" sz="1600" baseline="-25000"/>
                  <a:t>i</a:t>
                </a:r>
                <a:r>
                  <a:rPr lang="en-IN" sz="1600"/>
                  <a:t> </a:t>
                </a:r>
                <a14:m>
                  <m:oMath xmlns:m="http://schemas.openxmlformats.org/officeDocument/2006/math">
                    <m:nary>
                      <m:naryPr>
                        <m:ctrlPr>
                          <a:rPr lang="el-GR" sz="1600" i="1">
                            <a:latin typeface="Cambria Math" panose="02040503050406030204" pitchFamily="18" charset="0"/>
                          </a:rPr>
                        </m:ctrlPr>
                      </m:naryPr>
                      <m:sub>
                        <m:r>
                          <m:rPr>
                            <m:brk m:alnAt="23"/>
                          </m:rPr>
                          <a:rPr lang="en-IN" sz="1600" i="1">
                            <a:latin typeface="Cambria Math" panose="02040503050406030204" pitchFamily="18" charset="0"/>
                          </a:rPr>
                          <m:t>0</m:t>
                        </m:r>
                      </m:sub>
                      <m:sup>
                        <m:r>
                          <a:rPr lang="en-IN" sz="1600" i="1">
                            <a:latin typeface="Cambria Math" panose="02040503050406030204" pitchFamily="18" charset="0"/>
                          </a:rPr>
                          <m:t>𝑡</m:t>
                        </m:r>
                      </m:sup>
                      <m:e>
                        <m:r>
                          <m:rPr>
                            <m:nor/>
                          </m:rPr>
                          <a:rPr lang="en-IN" sz="1600" dirty="0"/>
                          <m:t>ed</m:t>
                        </m:r>
                        <m:r>
                          <m:rPr>
                            <m:nor/>
                          </m:rPr>
                          <a:rPr lang="el-GR" sz="1600" dirty="0"/>
                          <m:t>τ</m:t>
                        </m:r>
                      </m:e>
                    </m:nary>
                  </m:oMath>
                </a14:m>
                <a:r>
                  <a:rPr lang="el-GR" sz="1600"/>
                  <a:t> + </a:t>
                </a:r>
                <a:r>
                  <a:rPr lang="en-IN" sz="1600" err="1"/>
                  <a:t>K</a:t>
                </a:r>
                <a:r>
                  <a:rPr lang="en-IN" sz="1600" baseline="-25000" err="1"/>
                  <a:t>d</a:t>
                </a:r>
                <a:r>
                  <a:rPr lang="en-IN" sz="1600"/>
                  <a:t> </a:t>
                </a:r>
                <a14:m>
                  <m:oMath xmlns:m="http://schemas.openxmlformats.org/officeDocument/2006/math">
                    <m:f>
                      <m:fPr>
                        <m:ctrlPr>
                          <a:rPr lang="en-IN" sz="1600" i="1" dirty="0">
                            <a:latin typeface="Cambria Math" panose="02040503050406030204" pitchFamily="18" charset="0"/>
                          </a:rPr>
                        </m:ctrlPr>
                      </m:fPr>
                      <m:num>
                        <m:r>
                          <a:rPr lang="en-IN" sz="1600" i="1" dirty="0">
                            <a:latin typeface="Cambria Math" panose="02040503050406030204" pitchFamily="18" charset="0"/>
                          </a:rPr>
                          <m:t>𝑑𝑒</m:t>
                        </m:r>
                      </m:num>
                      <m:den>
                        <m:r>
                          <a:rPr lang="en-IN" sz="1600" i="1" dirty="0">
                            <a:latin typeface="Cambria Math" panose="02040503050406030204" pitchFamily="18" charset="0"/>
                          </a:rPr>
                          <m:t>𝑑𝑡</m:t>
                        </m:r>
                      </m:den>
                    </m:f>
                  </m:oMath>
                </a14:m>
                <a:endParaRPr lang="en-IN" sz="1600"/>
              </a:p>
            </p:txBody>
          </p:sp>
        </mc:Choice>
        <mc:Fallback xmlns="">
          <p:sp>
            <p:nvSpPr>
              <p:cNvPr id="3" name="Content Placeholder 2">
                <a:extLst>
                  <a:ext uri="{FF2B5EF4-FFF2-40B4-BE49-F238E27FC236}">
                    <a16:creationId xmlns:a16="http://schemas.microsoft.com/office/drawing/2014/main" id="{1FAEC456-34EC-8D55-B777-FE43033B40B2}"/>
                  </a:ext>
                </a:extLst>
              </p:cNvPr>
              <p:cNvSpPr>
                <a:spLocks noGrp="1" noRot="1" noChangeAspect="1" noMove="1" noResize="1" noEditPoints="1" noAdjustHandles="1" noChangeArrowheads="1" noChangeShapeType="1" noTextEdit="1"/>
              </p:cNvSpPr>
              <p:nvPr>
                <p:ph sz="half" idx="2"/>
              </p:nvPr>
            </p:nvSpPr>
            <p:spPr>
              <a:xfrm>
                <a:off x="581194" y="698740"/>
                <a:ext cx="5514806" cy="5162311"/>
              </a:xfrm>
              <a:blipFill>
                <a:blip r:embed="rId2"/>
                <a:stretch>
                  <a:fillRect l="-442" t="-355" b="-7210"/>
                </a:stretch>
              </a:blipFill>
            </p:spPr>
            <p:txBody>
              <a:bodyPr/>
              <a:lstStyle/>
              <a:p>
                <a:r>
                  <a:rPr lang="en-US">
                    <a:noFill/>
                  </a:rPr>
                  <a:t> </a:t>
                </a:r>
              </a:p>
            </p:txBody>
          </p:sp>
        </mc:Fallback>
      </mc:AlternateContent>
      <p:pic>
        <p:nvPicPr>
          <p:cNvPr id="10" name="Content Placeholder 9">
            <a:extLst>
              <a:ext uri="{FF2B5EF4-FFF2-40B4-BE49-F238E27FC236}">
                <a16:creationId xmlns:a16="http://schemas.microsoft.com/office/drawing/2014/main" id="{00DF2C55-FD32-C54E-CC77-898518411B4E}"/>
              </a:ext>
            </a:extLst>
          </p:cNvPr>
          <p:cNvPicPr>
            <a:picLocks noGrp="1" noChangeAspect="1"/>
          </p:cNvPicPr>
          <p:nvPr>
            <p:ph sz="quarter" idx="4"/>
          </p:nvPr>
        </p:nvPicPr>
        <p:blipFill>
          <a:blip r:embed="rId3"/>
          <a:stretch>
            <a:fillRect/>
          </a:stretch>
        </p:blipFill>
        <p:spPr>
          <a:xfrm>
            <a:off x="6416675" y="2102487"/>
            <a:ext cx="5194300" cy="2354576"/>
          </a:xfrm>
          <a:prstGeom prst="rect">
            <a:avLst/>
          </a:prstGeom>
        </p:spPr>
      </p:pic>
    </p:spTree>
    <p:extLst>
      <p:ext uri="{BB962C8B-B14F-4D97-AF65-F5344CB8AC3E}">
        <p14:creationId xmlns:p14="http://schemas.microsoft.com/office/powerpoint/2010/main" val="1433157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D3064F-C9E0-B6BE-0A9E-C94B2E979541}"/>
              </a:ext>
            </a:extLst>
          </p:cNvPr>
          <p:cNvSpPr>
            <a:spLocks noGrp="1"/>
          </p:cNvSpPr>
          <p:nvPr>
            <p:ph type="title"/>
          </p:nvPr>
        </p:nvSpPr>
        <p:spPr/>
        <p:txBody>
          <a:bodyPr/>
          <a:lstStyle/>
          <a:p>
            <a:r>
              <a:rPr lang="en-IN" b="1" i="0">
                <a:solidFill>
                  <a:srgbClr val="0B7495"/>
                </a:solidFill>
                <a:effectLst/>
                <a:latin typeface="Computer Modern Concrete"/>
              </a:rPr>
              <a:t>Controller Performance</a:t>
            </a:r>
            <a:endParaRPr lang="en-IN"/>
          </a:p>
        </p:txBody>
      </p:sp>
      <p:pic>
        <p:nvPicPr>
          <p:cNvPr id="8" name="Content Placeholder 7">
            <a:extLst>
              <a:ext uri="{FF2B5EF4-FFF2-40B4-BE49-F238E27FC236}">
                <a16:creationId xmlns:a16="http://schemas.microsoft.com/office/drawing/2014/main" id="{70F16F92-4268-F3BD-9966-8A5CCB590BE3}"/>
              </a:ext>
            </a:extLst>
          </p:cNvPr>
          <p:cNvPicPr>
            <a:picLocks noGrp="1" noChangeAspect="1"/>
          </p:cNvPicPr>
          <p:nvPr>
            <p:ph idx="1"/>
          </p:nvPr>
        </p:nvPicPr>
        <p:blipFill>
          <a:blip r:embed="rId2"/>
          <a:stretch>
            <a:fillRect/>
          </a:stretch>
        </p:blipFill>
        <p:spPr>
          <a:xfrm>
            <a:off x="581025" y="2707147"/>
            <a:ext cx="11029950" cy="2902618"/>
          </a:xfrm>
        </p:spPr>
      </p:pic>
    </p:spTree>
    <p:extLst>
      <p:ext uri="{BB962C8B-B14F-4D97-AF65-F5344CB8AC3E}">
        <p14:creationId xmlns:p14="http://schemas.microsoft.com/office/powerpoint/2010/main" val="2951612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F18E84-1EF1-814A-8AFA-7BF7220DA516}"/>
              </a:ext>
            </a:extLst>
          </p:cNvPr>
          <p:cNvSpPr>
            <a:spLocks noGrp="1"/>
          </p:cNvSpPr>
          <p:nvPr>
            <p:ph type="title"/>
          </p:nvPr>
        </p:nvSpPr>
        <p:spPr/>
        <p:txBody>
          <a:bodyPr/>
          <a:lstStyle/>
          <a:p>
            <a:r>
              <a:rPr lang="en-IN"/>
              <a:t>Experimental Setting and Results</a:t>
            </a:r>
          </a:p>
        </p:txBody>
      </p:sp>
      <p:sp>
        <p:nvSpPr>
          <p:cNvPr id="8" name="Content Placeholder 7">
            <a:extLst>
              <a:ext uri="{FF2B5EF4-FFF2-40B4-BE49-F238E27FC236}">
                <a16:creationId xmlns:a16="http://schemas.microsoft.com/office/drawing/2014/main" id="{9B2E78E1-99AB-30A1-105C-4A3C3D4E1EAA}"/>
              </a:ext>
            </a:extLst>
          </p:cNvPr>
          <p:cNvSpPr>
            <a:spLocks noGrp="1"/>
          </p:cNvSpPr>
          <p:nvPr>
            <p:ph idx="1"/>
          </p:nvPr>
        </p:nvSpPr>
        <p:spPr/>
        <p:txBody>
          <a:bodyPr/>
          <a:lstStyle/>
          <a:p>
            <a:r>
              <a:rPr lang="en-US"/>
              <a:t>The experiment involved a non-minimum phase system as the plant model.</a:t>
            </a:r>
          </a:p>
          <a:p>
            <a:r>
              <a:rPr lang="en-US"/>
              <a:t>Simulink, a simulation tool, was used to simulate the PIDNN controller.</a:t>
            </a:r>
          </a:p>
          <a:p>
            <a:r>
              <a:rPr lang="en-US"/>
              <a:t>The error back-propagation algorithm was employed for weight updates during training.</a:t>
            </a:r>
          </a:p>
          <a:p>
            <a:r>
              <a:rPr lang="en-US"/>
              <a:t>We get desired </a:t>
            </a:r>
            <a:r>
              <a:rPr lang="en-US" err="1"/>
              <a:t>K</a:t>
            </a:r>
            <a:r>
              <a:rPr lang="en-US" baseline="-25000" err="1"/>
              <a:t>p</a:t>
            </a:r>
            <a:r>
              <a:rPr lang="en-US"/>
              <a:t>, K</a:t>
            </a:r>
            <a:r>
              <a:rPr lang="en-US" baseline="-25000"/>
              <a:t>i</a:t>
            </a:r>
            <a:r>
              <a:rPr lang="en-US"/>
              <a:t>, </a:t>
            </a:r>
            <a:r>
              <a:rPr lang="en-US" err="1"/>
              <a:t>K</a:t>
            </a:r>
            <a:r>
              <a:rPr lang="en-US" baseline="-25000" err="1"/>
              <a:t>d</a:t>
            </a:r>
            <a:r>
              <a:rPr lang="en-US"/>
              <a:t>.</a:t>
            </a:r>
          </a:p>
          <a:p>
            <a:endParaRPr lang="en-IN"/>
          </a:p>
        </p:txBody>
      </p:sp>
    </p:spTree>
    <p:extLst>
      <p:ext uri="{BB962C8B-B14F-4D97-AF65-F5344CB8AC3E}">
        <p14:creationId xmlns:p14="http://schemas.microsoft.com/office/powerpoint/2010/main" val="2564069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ADDE-C438-6659-0C59-37023C4BD01A}"/>
              </a:ext>
            </a:extLst>
          </p:cNvPr>
          <p:cNvSpPr>
            <a:spLocks noGrp="1"/>
          </p:cNvSpPr>
          <p:nvPr>
            <p:ph type="title"/>
          </p:nvPr>
        </p:nvSpPr>
        <p:spPr/>
        <p:txBody>
          <a:bodyPr/>
          <a:lstStyle/>
          <a:p>
            <a:r>
              <a:rPr lang="en-IN"/>
              <a:t>Conclusion</a:t>
            </a:r>
          </a:p>
        </p:txBody>
      </p:sp>
      <p:sp>
        <p:nvSpPr>
          <p:cNvPr id="3" name="Content Placeholder 2">
            <a:extLst>
              <a:ext uri="{FF2B5EF4-FFF2-40B4-BE49-F238E27FC236}">
                <a16:creationId xmlns:a16="http://schemas.microsoft.com/office/drawing/2014/main" id="{D989EFBD-30D5-FEEC-A3CB-EC8BE36589D7}"/>
              </a:ext>
            </a:extLst>
          </p:cNvPr>
          <p:cNvSpPr>
            <a:spLocks noGrp="1"/>
          </p:cNvSpPr>
          <p:nvPr>
            <p:ph idx="1"/>
          </p:nvPr>
        </p:nvSpPr>
        <p:spPr/>
        <p:txBody>
          <a:bodyPr/>
          <a:lstStyle/>
          <a:p>
            <a:r>
              <a:rPr lang="en-US"/>
              <a:t>Neural networks show promise in modeling and tuning PID controllers.</a:t>
            </a:r>
          </a:p>
          <a:p>
            <a:r>
              <a:rPr lang="en-US"/>
              <a:t>Recursive neural networks can capture the dynamic nature of PID controllers.</a:t>
            </a:r>
            <a:endParaRPr lang="en-IN"/>
          </a:p>
          <a:p>
            <a:endParaRPr lang="en-IN"/>
          </a:p>
        </p:txBody>
      </p:sp>
    </p:spTree>
    <p:extLst>
      <p:ext uri="{BB962C8B-B14F-4D97-AF65-F5344CB8AC3E}">
        <p14:creationId xmlns:p14="http://schemas.microsoft.com/office/powerpoint/2010/main" val="1499536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F283B9-B443-C53B-899B-E9DAC51B08B1}"/>
              </a:ext>
            </a:extLst>
          </p:cNvPr>
          <p:cNvSpPr>
            <a:spLocks noGrp="1"/>
          </p:cNvSpPr>
          <p:nvPr>
            <p:ph type="title"/>
          </p:nvPr>
        </p:nvSpPr>
        <p:spPr/>
        <p:txBody>
          <a:bodyPr/>
          <a:lstStyle/>
          <a:p>
            <a:r>
              <a:rPr lang="en-IN">
                <a:solidFill>
                  <a:schemeClr val="bg1"/>
                </a:solidFill>
              </a:rPr>
              <a:t>Thanks!</a:t>
            </a:r>
            <a:br>
              <a:rPr lang="en-IN">
                <a:solidFill>
                  <a:schemeClr val="bg1"/>
                </a:solidFill>
              </a:rPr>
            </a:br>
            <a:r>
              <a:rPr lang="en-IN">
                <a:solidFill>
                  <a:schemeClr val="bg1"/>
                </a:solidFill>
              </a:rPr>
              <a:t>Got any Question?</a:t>
            </a:r>
          </a:p>
        </p:txBody>
      </p:sp>
    </p:spTree>
    <p:extLst>
      <p:ext uri="{BB962C8B-B14F-4D97-AF65-F5344CB8AC3E}">
        <p14:creationId xmlns:p14="http://schemas.microsoft.com/office/powerpoint/2010/main" val="294963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a:t>Application</a:t>
            </a:r>
          </a:p>
        </p:txBody>
      </p:sp>
      <p:sp>
        <p:nvSpPr>
          <p:cNvPr id="5" name="Content Placeholder 4">
            <a:extLst>
              <a:ext uri="{FF2B5EF4-FFF2-40B4-BE49-F238E27FC236}">
                <a16:creationId xmlns:a16="http://schemas.microsoft.com/office/drawing/2014/main" id="{60B04499-3261-4A24-D767-654B73EB6E4F}"/>
              </a:ext>
            </a:extLst>
          </p:cNvPr>
          <p:cNvSpPr>
            <a:spLocks noGrp="1"/>
          </p:cNvSpPr>
          <p:nvPr>
            <p:ph idx="1"/>
          </p:nvPr>
        </p:nvSpPr>
        <p:spPr/>
        <p:txBody>
          <a:bodyPr/>
          <a:lstStyle/>
          <a:p>
            <a:r>
              <a:rPr lang="en-US"/>
              <a:t>Industrial plants often require controllers for control tasks such as temperature, pressure, or speed regulation.</a:t>
            </a:r>
          </a:p>
          <a:p>
            <a:r>
              <a:rPr lang="en-US"/>
              <a:t>Proportional-Integral-Derivative (PID) controller is one of the most widely used control algorithms. </a:t>
            </a:r>
          </a:p>
          <a:p>
            <a:r>
              <a:rPr lang="en-US"/>
              <a:t>The great diffusion of the PID controller is due to its low cost and also is due to the possibility of utilization without the exact knowledge of the industrial process to be controlled.</a:t>
            </a:r>
          </a:p>
        </p:txBody>
      </p:sp>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674E-ED8E-A05C-D18D-022E3F706758}"/>
              </a:ext>
            </a:extLst>
          </p:cNvPr>
          <p:cNvSpPr>
            <a:spLocks noGrp="1"/>
          </p:cNvSpPr>
          <p:nvPr>
            <p:ph type="title"/>
          </p:nvPr>
        </p:nvSpPr>
        <p:spPr/>
        <p:txBody>
          <a:bodyPr/>
          <a:lstStyle/>
          <a:p>
            <a:r>
              <a:rPr lang="en-IN"/>
              <a:t>The PID Controller</a:t>
            </a:r>
          </a:p>
        </p:txBody>
      </p:sp>
      <p:sp>
        <p:nvSpPr>
          <p:cNvPr id="3" name="Content Placeholder 2">
            <a:extLst>
              <a:ext uri="{FF2B5EF4-FFF2-40B4-BE49-F238E27FC236}">
                <a16:creationId xmlns:a16="http://schemas.microsoft.com/office/drawing/2014/main" id="{972039D6-40A3-5948-8A3C-72B7E93D0B01}"/>
              </a:ext>
            </a:extLst>
          </p:cNvPr>
          <p:cNvSpPr>
            <a:spLocks noGrp="1"/>
          </p:cNvSpPr>
          <p:nvPr>
            <p:ph sz="half" idx="1"/>
          </p:nvPr>
        </p:nvSpPr>
        <p:spPr/>
        <p:txBody>
          <a:bodyPr/>
          <a:lstStyle/>
          <a:p>
            <a:r>
              <a:rPr lang="en-US"/>
              <a:t>PID controller combines three control actions: proportional, integral, and derivative.</a:t>
            </a:r>
          </a:p>
          <a:p>
            <a:r>
              <a:rPr lang="en-US"/>
              <a:t>Proportional action responds to the present error.</a:t>
            </a:r>
          </a:p>
          <a:p>
            <a:r>
              <a:rPr lang="en-US"/>
              <a:t>Integral action accumulates past errors to eliminate steady-state errors.</a:t>
            </a:r>
          </a:p>
          <a:p>
            <a:r>
              <a:rPr lang="en-US"/>
              <a:t>Derivative action anticipates future error trends.</a:t>
            </a:r>
          </a:p>
          <a:p>
            <a:r>
              <a:rPr lang="en-US"/>
              <a:t>PID controllers offer a simple implementation and design for control systems.</a:t>
            </a:r>
            <a:endParaRPr lang="en-IN"/>
          </a:p>
          <a:p>
            <a:endParaRPr lang="en-IN"/>
          </a:p>
        </p:txBody>
      </p:sp>
      <p:pic>
        <p:nvPicPr>
          <p:cNvPr id="8" name="Picture 4" descr="What Is A PID Controller And How It Works? - PLCynergy">
            <a:extLst>
              <a:ext uri="{FF2B5EF4-FFF2-40B4-BE49-F238E27FC236}">
                <a16:creationId xmlns:a16="http://schemas.microsoft.com/office/drawing/2014/main" id="{BD09126C-34D0-5C10-96BD-8CC92166736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16675" y="3210776"/>
            <a:ext cx="5194300" cy="166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91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619AE-B21E-C26E-9F2C-081BF7B5453A}"/>
              </a:ext>
            </a:extLst>
          </p:cNvPr>
          <p:cNvSpPr>
            <a:spLocks noGrp="1"/>
          </p:cNvSpPr>
          <p:nvPr>
            <p:ph type="title"/>
          </p:nvPr>
        </p:nvSpPr>
        <p:spPr/>
        <p:txBody>
          <a:bodyPr/>
          <a:lstStyle/>
          <a:p>
            <a:r>
              <a:rPr lang="en-IN" b="1" i="0">
                <a:solidFill>
                  <a:srgbClr val="0B7495"/>
                </a:solidFill>
                <a:effectLst/>
                <a:latin typeface="Computer Modern Concrete"/>
              </a:rPr>
              <a:t>PID controller</a:t>
            </a:r>
            <a:endParaRPr lang="en-IN"/>
          </a:p>
        </p:txBody>
      </p:sp>
      <mc:AlternateContent xmlns:mc="http://schemas.openxmlformats.org/markup-compatibility/2006" xmlns:a14="http://schemas.microsoft.com/office/drawing/2010/main">
        <mc:Choice Requires="a14">
          <p:sp>
            <p:nvSpPr>
              <p:cNvPr id="7" name="Rectangle 1">
                <a:extLst>
                  <a:ext uri="{FF2B5EF4-FFF2-40B4-BE49-F238E27FC236}">
                    <a16:creationId xmlns:a16="http://schemas.microsoft.com/office/drawing/2014/main" id="{A13C1090-BF1F-09E6-D16C-2BFCC14A3C12}"/>
                  </a:ext>
                </a:extLst>
              </p:cNvPr>
              <p:cNvSpPr>
                <a:spLocks noGrp="1" noChangeArrowheads="1"/>
              </p:cNvSpPr>
              <p:nvPr>
                <p:ph idx="1"/>
              </p:nvPr>
            </p:nvSpPr>
            <p:spPr bwMode="auto">
              <a:xfrm>
                <a:off x="581192" y="2465140"/>
                <a:ext cx="4073808" cy="1118704"/>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444444"/>
                    </a:solidFill>
                    <a:effectLst/>
                    <a:latin typeface="MathJax_Math-italic"/>
                  </a:rPr>
                  <a:t>e</a:t>
                </a:r>
                <a:r>
                  <a:rPr kumimoji="0" lang="en-US" altLang="en-US" sz="2400" b="0" i="0" u="none" strike="noStrike" cap="none" normalizeH="0" baseline="0">
                    <a:ln>
                      <a:noFill/>
                    </a:ln>
                    <a:solidFill>
                      <a:srgbClr val="444444"/>
                    </a:solidFill>
                    <a:effectLst/>
                    <a:latin typeface="MathJax_Main"/>
                  </a:rPr>
                  <a:t>(</a:t>
                </a:r>
                <a:r>
                  <a:rPr kumimoji="0" lang="en-US" altLang="en-US" sz="2400" b="0" i="0" u="none" strike="noStrike" cap="none" normalizeH="0" baseline="0">
                    <a:ln>
                      <a:noFill/>
                    </a:ln>
                    <a:solidFill>
                      <a:srgbClr val="444444"/>
                    </a:solidFill>
                    <a:effectLst/>
                    <a:latin typeface="MathJax_Math-italic"/>
                  </a:rPr>
                  <a:t>t</a:t>
                </a:r>
                <a:r>
                  <a:rPr kumimoji="0" lang="en-US" altLang="en-US" sz="2400" b="0" i="0" u="none" strike="noStrike" cap="none" normalizeH="0" baseline="0">
                    <a:ln>
                      <a:noFill/>
                    </a:ln>
                    <a:solidFill>
                      <a:srgbClr val="444444"/>
                    </a:solidFill>
                    <a:effectLst/>
                    <a:latin typeface="MathJax_Main"/>
                  </a:rPr>
                  <a:t>) = </a:t>
                </a:r>
                <a:r>
                  <a:rPr kumimoji="0" lang="en-US" altLang="en-US" sz="2400" b="0" i="0" u="none" strike="noStrike" cap="none" normalizeH="0" baseline="0">
                    <a:ln>
                      <a:noFill/>
                    </a:ln>
                    <a:solidFill>
                      <a:srgbClr val="444444"/>
                    </a:solidFill>
                    <a:effectLst/>
                    <a:latin typeface="MathJax_Math-italic"/>
                  </a:rPr>
                  <a:t>r</a:t>
                </a:r>
                <a:r>
                  <a:rPr kumimoji="0" lang="en-US" altLang="en-US" sz="2400" b="0" i="0" u="none" strike="noStrike" cap="none" normalizeH="0" baseline="0">
                    <a:ln>
                      <a:noFill/>
                    </a:ln>
                    <a:solidFill>
                      <a:srgbClr val="444444"/>
                    </a:solidFill>
                    <a:effectLst/>
                    <a:latin typeface="MathJax_Main"/>
                  </a:rPr>
                  <a:t>(</a:t>
                </a:r>
                <a:r>
                  <a:rPr kumimoji="0" lang="en-US" altLang="en-US" sz="2400" b="0" i="0" u="none" strike="noStrike" cap="none" normalizeH="0" baseline="0">
                    <a:ln>
                      <a:noFill/>
                    </a:ln>
                    <a:solidFill>
                      <a:srgbClr val="444444"/>
                    </a:solidFill>
                    <a:effectLst/>
                    <a:latin typeface="MathJax_Math-italic"/>
                  </a:rPr>
                  <a:t>t</a:t>
                </a:r>
                <a:r>
                  <a:rPr kumimoji="0" lang="en-US" altLang="en-US" sz="2400" b="0" i="0" u="none" strike="noStrike" cap="none" normalizeH="0" baseline="0">
                    <a:ln>
                      <a:noFill/>
                    </a:ln>
                    <a:solidFill>
                      <a:srgbClr val="444444"/>
                    </a:solidFill>
                    <a:effectLst/>
                    <a:latin typeface="MathJax_Main"/>
                  </a:rPr>
                  <a:t>) − </a:t>
                </a:r>
                <a:r>
                  <a:rPr kumimoji="0" lang="en-US" altLang="en-US" sz="2400" b="0" i="0" u="none" strike="noStrike" cap="none" normalizeH="0" baseline="0">
                    <a:ln>
                      <a:noFill/>
                    </a:ln>
                    <a:solidFill>
                      <a:srgbClr val="444444"/>
                    </a:solidFill>
                    <a:effectLst/>
                    <a:latin typeface="MathJax_Math-italic"/>
                  </a:rPr>
                  <a:t>y</a:t>
                </a:r>
                <a:r>
                  <a:rPr kumimoji="0" lang="en-US" altLang="en-US" sz="2400" b="0" i="0" u="none" strike="noStrike" cap="none" normalizeH="0" baseline="0">
                    <a:ln>
                      <a:noFill/>
                    </a:ln>
                    <a:solidFill>
                      <a:srgbClr val="444444"/>
                    </a:solidFill>
                    <a:effectLst/>
                    <a:latin typeface="MathJax_Main"/>
                  </a:rPr>
                  <a:t>(</a:t>
                </a:r>
                <a:r>
                  <a:rPr kumimoji="0" lang="en-US" altLang="en-US" sz="2400" b="0" i="0" u="none" strike="noStrike" cap="none" normalizeH="0" baseline="0">
                    <a:ln>
                      <a:noFill/>
                    </a:ln>
                    <a:solidFill>
                      <a:srgbClr val="444444"/>
                    </a:solidFill>
                    <a:effectLst/>
                    <a:latin typeface="MathJax_Math-italic"/>
                  </a:rPr>
                  <a:t>t</a:t>
                </a:r>
                <a:r>
                  <a:rPr kumimoji="0" lang="en-US" altLang="en-US" sz="2400" b="0" i="0" u="none" strike="noStrike" cap="none" normalizeH="0" baseline="0">
                    <a:ln>
                      <a:noFill/>
                    </a:ln>
                    <a:solidFill>
                      <a:srgbClr val="444444"/>
                    </a:solidFill>
                    <a:effectLst/>
                    <a:latin typeface="MathJax_Main"/>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endParaRPr>
              </a:p>
              <a:p>
                <a:pPr marL="0" lvl="0" indent="0" defTabSz="914400">
                  <a:lnSpc>
                    <a:spcPct val="100000"/>
                  </a:lnSpc>
                  <a:buClrTx/>
                  <a:buSzTx/>
                  <a:buNone/>
                </a:pPr>
                <a:r>
                  <a:rPr kumimoji="0" lang="en-US" altLang="en-US" sz="2400" b="0" i="0" u="none" strike="noStrike" cap="none" normalizeH="0" baseline="0">
                    <a:ln>
                      <a:noFill/>
                    </a:ln>
                    <a:solidFill>
                      <a:srgbClr val="444444"/>
                    </a:solidFill>
                    <a:effectLst/>
                    <a:latin typeface="MathJax_Math-italic"/>
                  </a:rPr>
                  <a:t>v</a:t>
                </a:r>
                <a:r>
                  <a:rPr kumimoji="0" lang="en-US" altLang="en-US" sz="2400" b="0" i="0" u="none" strike="noStrike" cap="none" normalizeH="0" baseline="0">
                    <a:ln>
                      <a:noFill/>
                    </a:ln>
                    <a:solidFill>
                      <a:srgbClr val="444444"/>
                    </a:solidFill>
                    <a:effectLst/>
                    <a:latin typeface="MathJax_Main"/>
                  </a:rPr>
                  <a:t>(</a:t>
                </a:r>
                <a:r>
                  <a:rPr kumimoji="0" lang="en-US" altLang="en-US" sz="2400" b="0" i="0" u="none" strike="noStrike" cap="none" normalizeH="0" baseline="0">
                    <a:ln>
                      <a:noFill/>
                    </a:ln>
                    <a:solidFill>
                      <a:srgbClr val="444444"/>
                    </a:solidFill>
                    <a:effectLst/>
                    <a:latin typeface="MathJax_Math-italic"/>
                  </a:rPr>
                  <a:t>t</a:t>
                </a:r>
                <a:r>
                  <a:rPr kumimoji="0" lang="en-US" altLang="en-US" sz="2400" b="0" i="0" u="none" strike="noStrike" cap="none" normalizeH="0" baseline="0">
                    <a:ln>
                      <a:noFill/>
                    </a:ln>
                    <a:solidFill>
                      <a:srgbClr val="444444"/>
                    </a:solidFill>
                    <a:effectLst/>
                    <a:latin typeface="MathJax_Main"/>
                  </a:rPr>
                  <a:t>) = </a:t>
                </a:r>
                <a:r>
                  <a:rPr kumimoji="0" lang="en-US" altLang="en-US" sz="2400" b="0" i="0" u="none" strike="noStrike" cap="none" normalizeH="0" baseline="0" err="1">
                    <a:ln>
                      <a:noFill/>
                    </a:ln>
                    <a:solidFill>
                      <a:srgbClr val="444444"/>
                    </a:solidFill>
                    <a:effectLst/>
                    <a:latin typeface="MathJax_Math-italic"/>
                  </a:rPr>
                  <a:t>K</a:t>
                </a:r>
                <a:r>
                  <a:rPr kumimoji="0" lang="en-US" altLang="en-US" sz="1600" b="0" i="0" u="none" strike="noStrike" cap="none" normalizeH="0" baseline="-25000" err="1">
                    <a:ln>
                      <a:noFill/>
                    </a:ln>
                    <a:solidFill>
                      <a:srgbClr val="444444"/>
                    </a:solidFill>
                    <a:effectLst/>
                    <a:latin typeface="MathJax_Math-italic"/>
                  </a:rPr>
                  <a:t>p</a:t>
                </a:r>
                <a:r>
                  <a:rPr kumimoji="0" lang="en-US" altLang="en-US" sz="1600" b="0" i="0" u="none" strike="noStrike" cap="none" normalizeH="0" baseline="-25000">
                    <a:ln>
                      <a:noFill/>
                    </a:ln>
                    <a:solidFill>
                      <a:srgbClr val="444444"/>
                    </a:solidFill>
                    <a:effectLst/>
                    <a:latin typeface="MathJax_Math-italic"/>
                  </a:rPr>
                  <a:t> </a:t>
                </a:r>
                <a:r>
                  <a:rPr kumimoji="0" lang="en-US" altLang="en-US" sz="2400" b="0" i="0" u="none" strike="noStrike" cap="none" normalizeH="0" baseline="0">
                    <a:ln>
                      <a:noFill/>
                    </a:ln>
                    <a:solidFill>
                      <a:srgbClr val="444444"/>
                    </a:solidFill>
                    <a:effectLst/>
                    <a:latin typeface="MathJax_Math-italic"/>
                  </a:rPr>
                  <a:t>e</a:t>
                </a:r>
                <a:r>
                  <a:rPr kumimoji="0" lang="en-US" altLang="en-US" sz="2400" b="0" i="0" u="none" strike="noStrike" cap="none" normalizeH="0" baseline="0">
                    <a:ln>
                      <a:noFill/>
                    </a:ln>
                    <a:solidFill>
                      <a:srgbClr val="444444"/>
                    </a:solidFill>
                    <a:effectLst/>
                    <a:latin typeface="MathJax_Main"/>
                  </a:rPr>
                  <a:t>(</a:t>
                </a:r>
                <a:r>
                  <a:rPr kumimoji="0" lang="en-US" altLang="en-US" sz="2400" b="0" i="0" u="none" strike="noStrike" cap="none" normalizeH="0" baseline="0">
                    <a:ln>
                      <a:noFill/>
                    </a:ln>
                    <a:solidFill>
                      <a:srgbClr val="444444"/>
                    </a:solidFill>
                    <a:effectLst/>
                    <a:latin typeface="MathJax_Math-italic"/>
                  </a:rPr>
                  <a:t>t</a:t>
                </a:r>
                <a:r>
                  <a:rPr kumimoji="0" lang="en-US" altLang="en-US" sz="2400" b="0" i="0" u="none" strike="noStrike" cap="none" normalizeH="0" baseline="0">
                    <a:ln>
                      <a:noFill/>
                    </a:ln>
                    <a:solidFill>
                      <a:srgbClr val="444444"/>
                    </a:solidFill>
                    <a:effectLst/>
                    <a:latin typeface="MathJax_Main"/>
                  </a:rPr>
                  <a:t>) +</a:t>
                </a:r>
                <a:r>
                  <a:rPr kumimoji="0" lang="en-US" altLang="en-US" sz="2400" b="0" i="0" u="none" strike="noStrike" cap="none" normalizeH="0" baseline="0">
                    <a:ln>
                      <a:noFill/>
                    </a:ln>
                    <a:solidFill>
                      <a:srgbClr val="444444"/>
                    </a:solidFill>
                    <a:effectLst/>
                    <a:latin typeface="MathJax_Math-italic"/>
                  </a:rPr>
                  <a:t>K</a:t>
                </a:r>
                <a:r>
                  <a:rPr kumimoji="0" lang="en-US" altLang="en-US" sz="1600" b="0" i="0" u="none" strike="noStrike" cap="none" normalizeH="0" baseline="-25000">
                    <a:ln>
                      <a:noFill/>
                    </a:ln>
                    <a:solidFill>
                      <a:srgbClr val="444444"/>
                    </a:solidFill>
                    <a:effectLst/>
                    <a:latin typeface="MathJax_Math-italic"/>
                  </a:rPr>
                  <a:t>i</a:t>
                </a:r>
                <a:r>
                  <a:rPr kumimoji="0" lang="en-US" altLang="en-US" sz="1600" b="0" i="0" u="none" strike="noStrike" cap="none" normalizeH="0">
                    <a:ln>
                      <a:noFill/>
                    </a:ln>
                    <a:solidFill>
                      <a:srgbClr val="444444"/>
                    </a:solidFill>
                    <a:effectLst/>
                    <a:latin typeface="MathJax_Math-italic"/>
                  </a:rPr>
                  <a:t> </a:t>
                </a:r>
                <a14:m>
                  <m:oMath xmlns:m="http://schemas.openxmlformats.org/officeDocument/2006/math">
                    <m:nary>
                      <m:naryPr>
                        <m:ctrlPr>
                          <a:rPr kumimoji="0" lang="en-US" altLang="en-US" sz="2400" b="0" i="1" u="none" strike="noStrike" cap="none" normalizeH="0" baseline="0" smtClean="0">
                            <a:ln>
                              <a:noFill/>
                            </a:ln>
                            <a:solidFill>
                              <a:srgbClr val="444444"/>
                            </a:solidFill>
                            <a:effectLst/>
                            <a:latin typeface="Cambria Math" panose="02040503050406030204" pitchFamily="18" charset="0"/>
                          </a:rPr>
                        </m:ctrlPr>
                      </m:naryPr>
                      <m:sub>
                        <m:r>
                          <m:rPr>
                            <m:brk m:alnAt="23"/>
                          </m:rPr>
                          <a:rPr kumimoji="0" lang="en-IN" altLang="en-US" sz="2400" b="0" i="1" u="none" strike="noStrike" cap="none" normalizeH="0" baseline="0" smtClean="0">
                            <a:ln>
                              <a:noFill/>
                            </a:ln>
                            <a:solidFill>
                              <a:srgbClr val="444444"/>
                            </a:solidFill>
                            <a:effectLst/>
                            <a:latin typeface="Cambria Math" panose="02040503050406030204" pitchFamily="18" charset="0"/>
                          </a:rPr>
                          <m:t>0</m:t>
                        </m:r>
                      </m:sub>
                      <m:sup>
                        <m:r>
                          <a:rPr kumimoji="0" lang="en-IN" altLang="en-US" sz="2400" b="0" i="1" u="none" strike="noStrike" cap="none" normalizeH="0" baseline="0" smtClean="0">
                            <a:ln>
                              <a:noFill/>
                            </a:ln>
                            <a:solidFill>
                              <a:srgbClr val="444444"/>
                            </a:solidFill>
                            <a:effectLst/>
                            <a:latin typeface="Cambria Math" panose="02040503050406030204" pitchFamily="18" charset="0"/>
                          </a:rPr>
                          <m:t>𝑡</m:t>
                        </m:r>
                      </m:sup>
                      <m:e>
                        <m:r>
                          <m:rPr>
                            <m:nor/>
                          </m:rPr>
                          <a:rPr lang="en-US" altLang="en-US" sz="2400" dirty="0">
                            <a:solidFill>
                              <a:srgbClr val="444444"/>
                            </a:solidFill>
                            <a:latin typeface="MathJax_Math-italic"/>
                          </a:rPr>
                          <m:t>e</m:t>
                        </m:r>
                        <m:r>
                          <m:rPr>
                            <m:nor/>
                          </m:rPr>
                          <a:rPr lang="en-US" altLang="en-US" sz="2400" dirty="0">
                            <a:solidFill>
                              <a:srgbClr val="444444"/>
                            </a:solidFill>
                            <a:latin typeface="MathJax_Main"/>
                          </a:rPr>
                          <m:t>(</m:t>
                        </m:r>
                        <m:r>
                          <m:rPr>
                            <m:nor/>
                          </m:rPr>
                          <a:rPr lang="en-US" altLang="en-US" sz="2400" dirty="0">
                            <a:solidFill>
                              <a:srgbClr val="444444"/>
                            </a:solidFill>
                            <a:latin typeface="MathJax_Math-italic"/>
                          </a:rPr>
                          <m:t>τ</m:t>
                        </m:r>
                        <m:r>
                          <m:rPr>
                            <m:nor/>
                          </m:rPr>
                          <a:rPr lang="en-US" altLang="en-US" sz="2400" dirty="0">
                            <a:solidFill>
                              <a:srgbClr val="444444"/>
                            </a:solidFill>
                            <a:latin typeface="MathJax_Main"/>
                          </a:rPr>
                          <m:t>)</m:t>
                        </m:r>
                        <m:r>
                          <m:rPr>
                            <m:nor/>
                          </m:rPr>
                          <a:rPr lang="en-US" altLang="en-US" sz="2400" dirty="0">
                            <a:solidFill>
                              <a:srgbClr val="444444"/>
                            </a:solidFill>
                            <a:latin typeface="MathJax_Math-italic"/>
                          </a:rPr>
                          <m:t>dτ</m:t>
                        </m:r>
                      </m:e>
                    </m:nary>
                  </m:oMath>
                </a14:m>
                <a:r>
                  <a:rPr kumimoji="0" lang="en-US" altLang="en-US" sz="2400" b="0" i="0" u="none" strike="noStrike" cap="none" normalizeH="0" baseline="0">
                    <a:ln>
                      <a:noFill/>
                    </a:ln>
                    <a:solidFill>
                      <a:srgbClr val="444444"/>
                    </a:solidFill>
                    <a:effectLst/>
                    <a:latin typeface="MathJax_Math-italic"/>
                  </a:rPr>
                  <a:t> </a:t>
                </a:r>
                <a:r>
                  <a:rPr kumimoji="0" lang="en-US" altLang="en-US" sz="2400" b="0" i="0" u="none" strike="noStrike" cap="none" normalizeH="0" baseline="0">
                    <a:ln>
                      <a:noFill/>
                    </a:ln>
                    <a:solidFill>
                      <a:srgbClr val="444444"/>
                    </a:solidFill>
                    <a:effectLst/>
                    <a:latin typeface="MathJax_Main"/>
                  </a:rPr>
                  <a:t>+ </a:t>
                </a:r>
                <a:r>
                  <a:rPr kumimoji="0" lang="en-US" altLang="en-US" sz="2400" b="0" i="0" u="none" strike="noStrike" cap="none" normalizeH="0" baseline="0" err="1">
                    <a:ln>
                      <a:noFill/>
                    </a:ln>
                    <a:solidFill>
                      <a:srgbClr val="444444"/>
                    </a:solidFill>
                    <a:effectLst/>
                    <a:latin typeface="MathJax_Math-italic"/>
                  </a:rPr>
                  <a:t>K</a:t>
                </a:r>
                <a:r>
                  <a:rPr kumimoji="0" lang="en-US" altLang="en-US" sz="1600" b="0" i="0" u="none" strike="noStrike" cap="none" normalizeH="0" baseline="-25000" err="1">
                    <a:ln>
                      <a:noFill/>
                    </a:ln>
                    <a:solidFill>
                      <a:srgbClr val="444444"/>
                    </a:solidFill>
                    <a:effectLst/>
                    <a:latin typeface="MathJax_Math-italic"/>
                  </a:rPr>
                  <a:t>d</a:t>
                </a:r>
                <a14:m>
                  <m:oMath xmlns:m="http://schemas.openxmlformats.org/officeDocument/2006/math">
                    <m:f>
                      <m:fPr>
                        <m:ctrlPr>
                          <a:rPr kumimoji="0" lang="en-US" altLang="en-US" sz="2400" b="0" i="1" u="none" strike="noStrike" cap="none" normalizeH="0" baseline="0" smtClean="0">
                            <a:ln>
                              <a:noFill/>
                            </a:ln>
                            <a:solidFill>
                              <a:srgbClr val="444444"/>
                            </a:solidFill>
                            <a:effectLst/>
                            <a:latin typeface="Cambria Math" panose="02040503050406030204" pitchFamily="18" charset="0"/>
                          </a:rPr>
                        </m:ctrlPr>
                      </m:fPr>
                      <m:num>
                        <m:r>
                          <a:rPr kumimoji="0" lang="en-US" altLang="en-US" sz="2400" b="0" i="1" u="none" strike="noStrike" cap="none" normalizeH="0" baseline="0" smtClean="0">
                            <a:ln>
                              <a:noFill/>
                            </a:ln>
                            <a:solidFill>
                              <a:srgbClr val="444444"/>
                            </a:solidFill>
                            <a:effectLst/>
                            <a:latin typeface="Cambria Math" panose="02040503050406030204" pitchFamily="18" charset="0"/>
                          </a:rPr>
                          <m:t>𝑑</m:t>
                        </m:r>
                        <m:r>
                          <m:rPr>
                            <m:nor/>
                          </m:rPr>
                          <a:rPr lang="en-US" altLang="en-US" sz="2400" dirty="0">
                            <a:solidFill>
                              <a:srgbClr val="444444"/>
                            </a:solidFill>
                            <a:latin typeface="MathJax_Math-italic"/>
                          </a:rPr>
                          <m:t>e</m:t>
                        </m:r>
                        <m:r>
                          <m:rPr>
                            <m:nor/>
                          </m:rPr>
                          <a:rPr lang="en-US" altLang="en-US" sz="2400" dirty="0">
                            <a:solidFill>
                              <a:srgbClr val="444444"/>
                            </a:solidFill>
                            <a:latin typeface="MathJax_Main"/>
                          </a:rPr>
                          <m:t>(</m:t>
                        </m:r>
                        <m:r>
                          <m:rPr>
                            <m:nor/>
                          </m:rPr>
                          <a:rPr lang="en-US" altLang="en-US" sz="2400" dirty="0">
                            <a:solidFill>
                              <a:srgbClr val="444444"/>
                            </a:solidFill>
                            <a:latin typeface="MathJax_Math-italic"/>
                          </a:rPr>
                          <m:t>t</m:t>
                        </m:r>
                        <m:r>
                          <m:rPr>
                            <m:nor/>
                          </m:rPr>
                          <a:rPr lang="en-US" altLang="en-US" sz="2400" dirty="0">
                            <a:solidFill>
                              <a:srgbClr val="444444"/>
                            </a:solidFill>
                            <a:latin typeface="MathJax_Main"/>
                          </a:rPr>
                          <m:t>)</m:t>
                        </m:r>
                      </m:num>
                      <m:den>
                        <m:r>
                          <a:rPr kumimoji="0" lang="en-US" altLang="en-US" sz="2400" b="0" i="1" u="none" strike="noStrike" cap="none" normalizeH="0" baseline="0" smtClean="0">
                            <a:ln>
                              <a:noFill/>
                            </a:ln>
                            <a:solidFill>
                              <a:srgbClr val="444444"/>
                            </a:solidFill>
                            <a:effectLst/>
                            <a:latin typeface="Cambria Math" panose="02040503050406030204" pitchFamily="18" charset="0"/>
                          </a:rPr>
                          <m:t>𝑑</m:t>
                        </m:r>
                        <m:r>
                          <a:rPr kumimoji="0" lang="en-IN" altLang="en-US" sz="2400" b="0" i="1" u="none" strike="noStrike" cap="none" normalizeH="0" baseline="0" smtClean="0">
                            <a:ln>
                              <a:noFill/>
                            </a:ln>
                            <a:solidFill>
                              <a:srgbClr val="444444"/>
                            </a:solidFill>
                            <a:effectLst/>
                            <a:latin typeface="Cambria Math" panose="02040503050406030204" pitchFamily="18" charset="0"/>
                          </a:rPr>
                          <m:t>𝑡</m:t>
                        </m:r>
                      </m:den>
                    </m:f>
                  </m:oMath>
                </a14:m>
                <a:endParaRPr kumimoji="0" lang="en-US" altLang="en-US" sz="1000" b="0" i="0" u="none" strike="noStrike" cap="none" normalizeH="0" baseline="0">
                  <a:ln>
                    <a:noFill/>
                  </a:ln>
                  <a:solidFill>
                    <a:schemeClr val="tx1"/>
                  </a:solidFill>
                  <a:effectLst/>
                </a:endParaRPr>
              </a:p>
            </p:txBody>
          </p:sp>
        </mc:Choice>
        <mc:Fallback xmlns="">
          <p:sp>
            <p:nvSpPr>
              <p:cNvPr id="7" name="Rectangle 1">
                <a:extLst>
                  <a:ext uri="{FF2B5EF4-FFF2-40B4-BE49-F238E27FC236}">
                    <a16:creationId xmlns:a16="http://schemas.microsoft.com/office/drawing/2014/main" id="{A13C1090-BF1F-09E6-D16C-2BFCC14A3C12}"/>
                  </a:ext>
                </a:extLst>
              </p:cNvPr>
              <p:cNvSpPr>
                <a:spLocks noGrp="1" noRot="1" noChangeAspect="1" noMove="1" noResize="1" noEditPoints="1" noAdjustHandles="1" noChangeArrowheads="1" noChangeShapeType="1" noTextEdit="1"/>
              </p:cNvSpPr>
              <p:nvPr>
                <p:ph idx="1"/>
              </p:nvPr>
            </p:nvSpPr>
            <p:spPr bwMode="auto">
              <a:xfrm>
                <a:off x="581192" y="2465140"/>
                <a:ext cx="4073808" cy="1118704"/>
              </a:xfrm>
              <a:prstGeom prst="rect">
                <a:avLst/>
              </a:prstGeom>
              <a:blipFill>
                <a:blip r:embed="rId2"/>
                <a:stretch>
                  <a:fillRect l="-4484" t="-7609" b="-9239"/>
                </a:stretch>
              </a:blipFill>
              <a:ln>
                <a:noFill/>
              </a:ln>
              <a:effectLst/>
            </p:spPr>
            <p:txBody>
              <a:bodyPr/>
              <a:lstStyle/>
              <a:p>
                <a:r>
                  <a:rPr lang="en-US">
                    <a:noFill/>
                  </a:rPr>
                  <a:t> </a:t>
                </a:r>
              </a:p>
            </p:txBody>
          </p:sp>
        </mc:Fallback>
      </mc:AlternateContent>
      <p:pic>
        <p:nvPicPr>
          <p:cNvPr id="9" name="Picture 8">
            <a:extLst>
              <a:ext uri="{FF2B5EF4-FFF2-40B4-BE49-F238E27FC236}">
                <a16:creationId xmlns:a16="http://schemas.microsoft.com/office/drawing/2014/main" id="{7F398D52-6528-5DF0-B48C-A5399619DBE6}"/>
              </a:ext>
            </a:extLst>
          </p:cNvPr>
          <p:cNvPicPr>
            <a:picLocks noChangeAspect="1"/>
          </p:cNvPicPr>
          <p:nvPr/>
        </p:nvPicPr>
        <p:blipFill>
          <a:blip r:embed="rId3"/>
          <a:stretch>
            <a:fillRect/>
          </a:stretch>
        </p:blipFill>
        <p:spPr>
          <a:xfrm>
            <a:off x="957531" y="4114482"/>
            <a:ext cx="9759351" cy="1850662"/>
          </a:xfrm>
          <a:prstGeom prst="rect">
            <a:avLst/>
          </a:prstGeom>
        </p:spPr>
      </p:pic>
    </p:spTree>
    <p:extLst>
      <p:ext uri="{BB962C8B-B14F-4D97-AF65-F5344CB8AC3E}">
        <p14:creationId xmlns:p14="http://schemas.microsoft.com/office/powerpoint/2010/main" val="145130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EE81-CC99-357A-5E96-E69F9A607BE0}"/>
              </a:ext>
            </a:extLst>
          </p:cNvPr>
          <p:cNvSpPr>
            <a:spLocks noGrp="1"/>
          </p:cNvSpPr>
          <p:nvPr>
            <p:ph type="title"/>
          </p:nvPr>
        </p:nvSpPr>
        <p:spPr/>
        <p:txBody>
          <a:bodyPr/>
          <a:lstStyle/>
          <a:p>
            <a:r>
              <a:rPr lang="en-IN"/>
              <a:t>PID Math</a:t>
            </a:r>
          </a:p>
        </p:txBody>
      </p:sp>
      <p:sp>
        <p:nvSpPr>
          <p:cNvPr id="3" name="Content Placeholder 2">
            <a:extLst>
              <a:ext uri="{FF2B5EF4-FFF2-40B4-BE49-F238E27FC236}">
                <a16:creationId xmlns:a16="http://schemas.microsoft.com/office/drawing/2014/main" id="{3205D2A1-AEFB-DB63-B2EC-CC86BEFB86A6}"/>
              </a:ext>
            </a:extLst>
          </p:cNvPr>
          <p:cNvSpPr>
            <a:spLocks noGrp="1"/>
          </p:cNvSpPr>
          <p:nvPr>
            <p:ph idx="1"/>
          </p:nvPr>
        </p:nvSpPr>
        <p:spPr/>
        <p:txBody>
          <a:bodyPr>
            <a:normAutofit fontScale="92500" lnSpcReduction="20000"/>
          </a:bodyPr>
          <a:lstStyle/>
          <a:p>
            <a:pPr marL="0" indent="0" algn="l">
              <a:buNone/>
            </a:pPr>
            <a:r>
              <a:rPr lang="en-US" b="0" i="0">
                <a:solidFill>
                  <a:srgbClr val="374151"/>
                </a:solidFill>
                <a:effectLst/>
                <a:latin typeface="Söhne"/>
              </a:rPr>
              <a:t>The PID controller uses a combination of three terms, namely proportional (P), integral (I), and derivative (D), to compute the control output. The mathematical equation for a PID controller can be represented as follows:</a:t>
            </a:r>
          </a:p>
          <a:p>
            <a:pPr marL="0" indent="0" algn="l">
              <a:buNone/>
            </a:pPr>
            <a:r>
              <a:rPr lang="en-US" b="0" i="0">
                <a:solidFill>
                  <a:srgbClr val="374151"/>
                </a:solidFill>
                <a:effectLst/>
                <a:latin typeface="Söhne"/>
              </a:rPr>
              <a:t>Control Output = </a:t>
            </a:r>
            <a:r>
              <a:rPr lang="en-US" b="0" i="0" err="1">
                <a:solidFill>
                  <a:srgbClr val="374151"/>
                </a:solidFill>
                <a:effectLst/>
                <a:latin typeface="Söhne"/>
              </a:rPr>
              <a:t>Kp</a:t>
            </a:r>
            <a:r>
              <a:rPr lang="en-US" b="0" i="0">
                <a:solidFill>
                  <a:srgbClr val="374151"/>
                </a:solidFill>
                <a:effectLst/>
                <a:latin typeface="Söhne"/>
              </a:rPr>
              <a:t> * Error + Ki * Integral of Error + </a:t>
            </a:r>
            <a:r>
              <a:rPr lang="en-US" b="0" i="0" err="1">
                <a:solidFill>
                  <a:srgbClr val="374151"/>
                </a:solidFill>
                <a:effectLst/>
                <a:latin typeface="Söhne"/>
              </a:rPr>
              <a:t>Kd</a:t>
            </a:r>
            <a:r>
              <a:rPr lang="en-US" b="0" i="0">
                <a:solidFill>
                  <a:srgbClr val="374151"/>
                </a:solidFill>
                <a:effectLst/>
                <a:latin typeface="Söhne"/>
              </a:rPr>
              <a:t> * Derivative of Error</a:t>
            </a:r>
          </a:p>
          <a:p>
            <a:pPr marL="0" indent="0" algn="l">
              <a:buNone/>
            </a:pPr>
            <a:r>
              <a:rPr lang="en-US" b="0" i="0">
                <a:solidFill>
                  <a:srgbClr val="374151"/>
                </a:solidFill>
                <a:effectLst/>
                <a:latin typeface="Söhne"/>
              </a:rPr>
              <a:t>Here's a brief explanation of each term and its mathematical representation:</a:t>
            </a:r>
          </a:p>
          <a:p>
            <a:r>
              <a:rPr lang="en-US" b="0" i="0">
                <a:solidFill>
                  <a:srgbClr val="374151"/>
                </a:solidFill>
                <a:effectLst/>
                <a:latin typeface="Söhne"/>
              </a:rPr>
              <a:t>Proportional (P) Term:</a:t>
            </a:r>
          </a:p>
          <a:p>
            <a:pPr marL="742950" lvl="1" indent="-285750" algn="l">
              <a:buFont typeface="+mj-lt"/>
              <a:buAutoNum type="arabicPeriod"/>
            </a:pPr>
            <a:r>
              <a:rPr lang="en-US" b="0" i="0">
                <a:solidFill>
                  <a:srgbClr val="374151"/>
                </a:solidFill>
                <a:effectLst/>
                <a:latin typeface="Söhne"/>
              </a:rPr>
              <a:t>The proportional term is directly proportional to the current error.</a:t>
            </a:r>
          </a:p>
          <a:p>
            <a:pPr marL="742950" lvl="1" indent="-285750" algn="l">
              <a:buFont typeface="+mj-lt"/>
              <a:buAutoNum type="arabicPeriod"/>
            </a:pPr>
            <a:r>
              <a:rPr lang="en-US" b="0" i="0">
                <a:solidFill>
                  <a:srgbClr val="374151"/>
                </a:solidFill>
                <a:effectLst/>
                <a:latin typeface="Söhne"/>
              </a:rPr>
              <a:t>It contributes to the control output in proportion to the magnitude of the error.</a:t>
            </a:r>
          </a:p>
          <a:p>
            <a:pPr marL="742950" lvl="1" indent="-285750" algn="l">
              <a:buFont typeface="+mj-lt"/>
              <a:buAutoNum type="arabicPeriod"/>
            </a:pPr>
            <a:r>
              <a:rPr lang="en-US" b="0" i="0">
                <a:solidFill>
                  <a:srgbClr val="374151"/>
                </a:solidFill>
                <a:effectLst/>
                <a:latin typeface="Söhne"/>
              </a:rPr>
              <a:t>Mathematically, the proportional term is given by: </a:t>
            </a:r>
            <a:r>
              <a:rPr lang="en-US" b="0" i="0" err="1">
                <a:solidFill>
                  <a:srgbClr val="374151"/>
                </a:solidFill>
                <a:effectLst/>
                <a:latin typeface="Söhne"/>
              </a:rPr>
              <a:t>Kp</a:t>
            </a:r>
            <a:r>
              <a:rPr lang="en-US" b="0" i="0">
                <a:solidFill>
                  <a:srgbClr val="374151"/>
                </a:solidFill>
                <a:effectLst/>
                <a:latin typeface="Söhne"/>
              </a:rPr>
              <a:t> * Error</a:t>
            </a:r>
          </a:p>
          <a:p>
            <a:r>
              <a:rPr lang="en-US" b="0" i="0">
                <a:solidFill>
                  <a:srgbClr val="374151"/>
                </a:solidFill>
                <a:effectLst/>
                <a:latin typeface="Söhne"/>
              </a:rPr>
              <a:t>Integral (I) Term:</a:t>
            </a:r>
          </a:p>
          <a:p>
            <a:pPr marL="742950" lvl="1" indent="-285750" algn="l">
              <a:buFont typeface="+mj-lt"/>
              <a:buAutoNum type="arabicPeriod"/>
            </a:pPr>
            <a:r>
              <a:rPr lang="en-US" b="0" i="0">
                <a:solidFill>
                  <a:srgbClr val="374151"/>
                </a:solidFill>
                <a:effectLst/>
                <a:latin typeface="Söhne"/>
              </a:rPr>
              <a:t>The integral term takes into account the accumulated error over time.</a:t>
            </a:r>
          </a:p>
          <a:p>
            <a:pPr marL="742950" lvl="1" indent="-285750" algn="l">
              <a:buFont typeface="+mj-lt"/>
              <a:buAutoNum type="arabicPeriod"/>
            </a:pPr>
            <a:r>
              <a:rPr lang="en-US" b="0" i="0">
                <a:solidFill>
                  <a:srgbClr val="374151"/>
                </a:solidFill>
                <a:effectLst/>
                <a:latin typeface="Söhne"/>
              </a:rPr>
              <a:t>It helps to eliminate steady-state error and corrects for long-term discrepancies.</a:t>
            </a:r>
          </a:p>
          <a:p>
            <a:pPr marL="742950" lvl="1" indent="-285750" algn="l">
              <a:buFont typeface="+mj-lt"/>
              <a:buAutoNum type="arabicPeriod"/>
            </a:pPr>
            <a:r>
              <a:rPr lang="en-US" b="0" i="0">
                <a:solidFill>
                  <a:srgbClr val="374151"/>
                </a:solidFill>
                <a:effectLst/>
                <a:latin typeface="Söhne"/>
              </a:rPr>
              <a:t>Mathematically, the integral term is given by: Ki * ∫(Error dt), where ∫ represents integration.</a:t>
            </a:r>
          </a:p>
          <a:p>
            <a:endParaRPr lang="en-IN"/>
          </a:p>
        </p:txBody>
      </p:sp>
    </p:spTree>
    <p:extLst>
      <p:ext uri="{BB962C8B-B14F-4D97-AF65-F5344CB8AC3E}">
        <p14:creationId xmlns:p14="http://schemas.microsoft.com/office/powerpoint/2010/main" val="589209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EE81-CC99-357A-5E96-E69F9A607BE0}"/>
              </a:ext>
            </a:extLst>
          </p:cNvPr>
          <p:cNvSpPr>
            <a:spLocks noGrp="1"/>
          </p:cNvSpPr>
          <p:nvPr>
            <p:ph type="title"/>
          </p:nvPr>
        </p:nvSpPr>
        <p:spPr/>
        <p:txBody>
          <a:bodyPr/>
          <a:lstStyle/>
          <a:p>
            <a:r>
              <a:rPr lang="en-IN"/>
              <a:t>PID Math</a:t>
            </a:r>
          </a:p>
        </p:txBody>
      </p:sp>
      <p:sp>
        <p:nvSpPr>
          <p:cNvPr id="3" name="Content Placeholder 2">
            <a:extLst>
              <a:ext uri="{FF2B5EF4-FFF2-40B4-BE49-F238E27FC236}">
                <a16:creationId xmlns:a16="http://schemas.microsoft.com/office/drawing/2014/main" id="{3205D2A1-AEFB-DB63-B2EC-CC86BEFB86A6}"/>
              </a:ext>
            </a:extLst>
          </p:cNvPr>
          <p:cNvSpPr>
            <a:spLocks noGrp="1"/>
          </p:cNvSpPr>
          <p:nvPr>
            <p:ph idx="1"/>
          </p:nvPr>
        </p:nvSpPr>
        <p:spPr/>
        <p:txBody>
          <a:bodyPr>
            <a:normAutofit/>
          </a:bodyPr>
          <a:lstStyle/>
          <a:p>
            <a:r>
              <a:rPr lang="en-US" b="0" i="0">
                <a:solidFill>
                  <a:srgbClr val="374151"/>
                </a:solidFill>
                <a:effectLst/>
                <a:latin typeface="Söhne"/>
              </a:rPr>
              <a:t>Derivative (D) Term:</a:t>
            </a:r>
          </a:p>
          <a:p>
            <a:pPr marL="742950" lvl="1" indent="-285750" algn="l">
              <a:buFont typeface="+mj-lt"/>
              <a:buAutoNum type="arabicPeriod"/>
            </a:pPr>
            <a:r>
              <a:rPr lang="en-US" b="0" i="0">
                <a:solidFill>
                  <a:srgbClr val="374151"/>
                </a:solidFill>
                <a:effectLst/>
                <a:latin typeface="Söhne"/>
              </a:rPr>
              <a:t>The derivative term considers the rate of change of the error.</a:t>
            </a:r>
          </a:p>
          <a:p>
            <a:pPr marL="742950" lvl="1" indent="-285750" algn="l">
              <a:buFont typeface="+mj-lt"/>
              <a:buAutoNum type="arabicPeriod"/>
            </a:pPr>
            <a:r>
              <a:rPr lang="en-US" b="0" i="0">
                <a:solidFill>
                  <a:srgbClr val="374151"/>
                </a:solidFill>
                <a:effectLst/>
                <a:latin typeface="Söhne"/>
              </a:rPr>
              <a:t>It helps to dampen rapid changes in the error and improves the system's response.</a:t>
            </a:r>
          </a:p>
          <a:p>
            <a:pPr marL="742950" lvl="1" indent="-285750" algn="l">
              <a:buFont typeface="+mj-lt"/>
              <a:buAutoNum type="arabicPeriod"/>
            </a:pPr>
            <a:r>
              <a:rPr lang="en-US" b="0" i="0">
                <a:solidFill>
                  <a:srgbClr val="374151"/>
                </a:solidFill>
                <a:effectLst/>
                <a:latin typeface="Söhne"/>
              </a:rPr>
              <a:t>Mathematically, the derivative term is given by: </a:t>
            </a:r>
            <a:r>
              <a:rPr lang="en-US" b="0" i="0" err="1">
                <a:solidFill>
                  <a:srgbClr val="374151"/>
                </a:solidFill>
                <a:effectLst/>
                <a:latin typeface="Söhne"/>
              </a:rPr>
              <a:t>Kd</a:t>
            </a:r>
            <a:r>
              <a:rPr lang="en-US" b="0" i="0">
                <a:solidFill>
                  <a:srgbClr val="374151"/>
                </a:solidFill>
                <a:effectLst/>
                <a:latin typeface="Söhne"/>
              </a:rPr>
              <a:t> * d(Error)/dt, where d(Error)/dt represents the derivative of the error with respect to time.</a:t>
            </a:r>
          </a:p>
          <a:p>
            <a:pPr marL="0" indent="0" algn="l">
              <a:buNone/>
            </a:pPr>
            <a:r>
              <a:rPr lang="en-US" b="0" i="0">
                <a:solidFill>
                  <a:srgbClr val="374151"/>
                </a:solidFill>
                <a:effectLst/>
                <a:latin typeface="Söhne"/>
              </a:rPr>
              <a:t>In the equation, </a:t>
            </a:r>
            <a:r>
              <a:rPr lang="en-US" b="0" i="0" err="1">
                <a:solidFill>
                  <a:srgbClr val="374151"/>
                </a:solidFill>
                <a:effectLst/>
                <a:latin typeface="Söhne"/>
              </a:rPr>
              <a:t>Kp</a:t>
            </a:r>
            <a:r>
              <a:rPr lang="en-US" b="0" i="0">
                <a:solidFill>
                  <a:srgbClr val="374151"/>
                </a:solidFill>
                <a:effectLst/>
                <a:latin typeface="Söhne"/>
              </a:rPr>
              <a:t>, Ki, and </a:t>
            </a:r>
            <a:r>
              <a:rPr lang="en-US" b="0" i="0" err="1">
                <a:solidFill>
                  <a:srgbClr val="374151"/>
                </a:solidFill>
                <a:effectLst/>
                <a:latin typeface="Söhne"/>
              </a:rPr>
              <a:t>Kd</a:t>
            </a:r>
            <a:r>
              <a:rPr lang="en-US" b="0" i="0">
                <a:solidFill>
                  <a:srgbClr val="374151"/>
                </a:solidFill>
                <a:effectLst/>
                <a:latin typeface="Söhne"/>
              </a:rPr>
              <a:t> are the respective proportional, integral, and derivative gains that determine the controller's response to each term. These gains are typically adjusted through tuning to achieve the desired control behavior.</a:t>
            </a:r>
          </a:p>
          <a:p>
            <a:pPr marL="0" indent="0" algn="l">
              <a:buNone/>
            </a:pPr>
            <a:r>
              <a:rPr lang="en-US" b="0" i="0">
                <a:solidFill>
                  <a:srgbClr val="374151"/>
                </a:solidFill>
                <a:effectLst/>
                <a:latin typeface="Söhne"/>
              </a:rPr>
              <a:t>By combining the proportional, integral, and derivative terms, the PID controller can effectively regulate a system and maintain it at the desired setpoint by continuously adjusting the control output based on the error and its characteristics over time.</a:t>
            </a:r>
          </a:p>
          <a:p>
            <a:endParaRPr lang="en-IN"/>
          </a:p>
        </p:txBody>
      </p:sp>
    </p:spTree>
    <p:extLst>
      <p:ext uri="{BB962C8B-B14F-4D97-AF65-F5344CB8AC3E}">
        <p14:creationId xmlns:p14="http://schemas.microsoft.com/office/powerpoint/2010/main" val="1164206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3B0F-2667-9E07-028B-C5290EA43DA7}"/>
              </a:ext>
            </a:extLst>
          </p:cNvPr>
          <p:cNvSpPr>
            <a:spLocks noGrp="1"/>
          </p:cNvSpPr>
          <p:nvPr>
            <p:ph type="title"/>
          </p:nvPr>
        </p:nvSpPr>
        <p:spPr/>
        <p:txBody>
          <a:bodyPr/>
          <a:lstStyle/>
          <a:p>
            <a:r>
              <a:rPr lang="en-IN"/>
              <a:t>Implementation  of </a:t>
            </a:r>
            <a:r>
              <a:rPr lang="en-IN" err="1"/>
              <a:t>Pid</a:t>
            </a:r>
            <a:r>
              <a:rPr lang="en-IN"/>
              <a:t> controller</a:t>
            </a:r>
          </a:p>
        </p:txBody>
      </p:sp>
      <p:sp>
        <p:nvSpPr>
          <p:cNvPr id="3" name="Content Placeholder 2">
            <a:extLst>
              <a:ext uri="{FF2B5EF4-FFF2-40B4-BE49-F238E27FC236}">
                <a16:creationId xmlns:a16="http://schemas.microsoft.com/office/drawing/2014/main" id="{984B9393-CD20-AB72-679F-1494F3A5066A}"/>
              </a:ext>
            </a:extLst>
          </p:cNvPr>
          <p:cNvSpPr>
            <a:spLocks noGrp="1"/>
          </p:cNvSpPr>
          <p:nvPr>
            <p:ph idx="1"/>
          </p:nvPr>
        </p:nvSpPr>
        <p:spPr/>
        <p:txBody>
          <a:bodyPr>
            <a:normAutofit lnSpcReduction="10000"/>
          </a:bodyPr>
          <a:lstStyle/>
          <a:p>
            <a:r>
              <a:rPr lang="en-US" b="0" i="0">
                <a:solidFill>
                  <a:srgbClr val="374151"/>
                </a:solidFill>
                <a:effectLst/>
                <a:latin typeface="Söhne"/>
              </a:rPr>
              <a:t>Set the proportional (</a:t>
            </a:r>
            <a:r>
              <a:rPr lang="en-US" b="0" i="0" err="1">
                <a:solidFill>
                  <a:srgbClr val="374151"/>
                </a:solidFill>
                <a:effectLst/>
                <a:latin typeface="Söhne"/>
              </a:rPr>
              <a:t>Kp</a:t>
            </a:r>
            <a:r>
              <a:rPr lang="en-US" b="0" i="0">
                <a:solidFill>
                  <a:srgbClr val="374151"/>
                </a:solidFill>
                <a:effectLst/>
                <a:latin typeface="Söhne"/>
              </a:rPr>
              <a:t>), integral (Ki), and derivative (</a:t>
            </a:r>
            <a:r>
              <a:rPr lang="en-US" b="0" i="0" err="1">
                <a:solidFill>
                  <a:srgbClr val="374151"/>
                </a:solidFill>
                <a:effectLst/>
                <a:latin typeface="Söhne"/>
              </a:rPr>
              <a:t>Kd</a:t>
            </a:r>
            <a:r>
              <a:rPr lang="en-US" b="0" i="0">
                <a:solidFill>
                  <a:srgbClr val="374151"/>
                </a:solidFill>
                <a:effectLst/>
                <a:latin typeface="Söhne"/>
              </a:rPr>
              <a:t>) gains.</a:t>
            </a:r>
          </a:p>
          <a:p>
            <a:r>
              <a:rPr lang="en-US" b="0" i="0">
                <a:solidFill>
                  <a:srgbClr val="374151"/>
                </a:solidFill>
                <a:effectLst/>
                <a:latin typeface="Söhne"/>
              </a:rPr>
              <a:t>Initialize variables: integral term, previous error, and control output.</a:t>
            </a:r>
          </a:p>
          <a:p>
            <a:r>
              <a:rPr lang="en-US" b="0" i="0">
                <a:solidFill>
                  <a:srgbClr val="374151"/>
                </a:solidFill>
                <a:effectLst/>
                <a:latin typeface="Söhne"/>
              </a:rPr>
              <a:t>Calculate the error by subtracting the setpoint from the measured value.</a:t>
            </a:r>
          </a:p>
          <a:p>
            <a:r>
              <a:rPr lang="en-US" b="0" i="0">
                <a:solidFill>
                  <a:srgbClr val="374151"/>
                </a:solidFill>
                <a:effectLst/>
                <a:latin typeface="Söhne"/>
              </a:rPr>
              <a:t>Compute the proportional, integral, and derivative terms.</a:t>
            </a:r>
          </a:p>
          <a:p>
            <a:r>
              <a:rPr lang="en-US" b="0" i="0">
                <a:solidFill>
                  <a:srgbClr val="374151"/>
                </a:solidFill>
                <a:effectLst/>
                <a:latin typeface="Söhne"/>
              </a:rPr>
              <a:t>Sum the terms to obtain the control output.</a:t>
            </a:r>
          </a:p>
          <a:p>
            <a:r>
              <a:rPr lang="en-US" b="0" i="0">
                <a:solidFill>
                  <a:srgbClr val="374151"/>
                </a:solidFill>
                <a:effectLst/>
                <a:latin typeface="Söhne"/>
              </a:rPr>
              <a:t>Apply the control output to the system.</a:t>
            </a:r>
          </a:p>
          <a:p>
            <a:r>
              <a:rPr lang="en-US" b="0" i="0">
                <a:solidFill>
                  <a:srgbClr val="374151"/>
                </a:solidFill>
                <a:effectLst/>
                <a:latin typeface="Söhne"/>
              </a:rPr>
              <a:t>Repeat steps 3-6 in a continuous loop.</a:t>
            </a:r>
          </a:p>
          <a:p>
            <a:r>
              <a:rPr lang="en-US" b="0" i="0">
                <a:solidFill>
                  <a:srgbClr val="374151"/>
                </a:solidFill>
                <a:effectLst/>
                <a:latin typeface="Söhne"/>
              </a:rPr>
              <a:t>Tune the gains based on system performance.</a:t>
            </a:r>
          </a:p>
          <a:p>
            <a:r>
              <a:rPr lang="en-US" b="0" i="0">
                <a:solidFill>
                  <a:srgbClr val="374151"/>
                </a:solidFill>
                <a:effectLst/>
                <a:latin typeface="Söhne"/>
              </a:rPr>
              <a:t>Consider advanced techniques like anti-windup and adaptive tuning for more complex scenarios.</a:t>
            </a:r>
            <a:endParaRPr lang="en-IN"/>
          </a:p>
        </p:txBody>
      </p:sp>
    </p:spTree>
    <p:extLst>
      <p:ext uri="{BB962C8B-B14F-4D97-AF65-F5344CB8AC3E}">
        <p14:creationId xmlns:p14="http://schemas.microsoft.com/office/powerpoint/2010/main" val="161402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B974-B46F-2395-3F8C-69C3CF90E6B7}"/>
              </a:ext>
            </a:extLst>
          </p:cNvPr>
          <p:cNvSpPr>
            <a:spLocks noGrp="1"/>
          </p:cNvSpPr>
          <p:nvPr>
            <p:ph type="title"/>
          </p:nvPr>
        </p:nvSpPr>
        <p:spPr/>
        <p:txBody>
          <a:bodyPr/>
          <a:lstStyle/>
          <a:p>
            <a:r>
              <a:rPr lang="en-IN" err="1"/>
              <a:t>K</a:t>
            </a:r>
            <a:r>
              <a:rPr lang="en-IN" baseline="-25000" err="1"/>
              <a:t>p</a:t>
            </a:r>
            <a:r>
              <a:rPr lang="en-IN"/>
              <a:t>, K</a:t>
            </a:r>
            <a:r>
              <a:rPr lang="en-IN" baseline="-25000"/>
              <a:t>i</a:t>
            </a:r>
            <a:r>
              <a:rPr lang="en-IN"/>
              <a:t>, </a:t>
            </a:r>
            <a:r>
              <a:rPr lang="en-IN" err="1"/>
              <a:t>K</a:t>
            </a:r>
            <a:r>
              <a:rPr lang="en-IN" baseline="-25000" err="1"/>
              <a:t>d</a:t>
            </a:r>
            <a:endParaRPr lang="en-IN"/>
          </a:p>
        </p:txBody>
      </p:sp>
      <p:sp>
        <p:nvSpPr>
          <p:cNvPr id="5" name="Content Placeholder 4">
            <a:extLst>
              <a:ext uri="{FF2B5EF4-FFF2-40B4-BE49-F238E27FC236}">
                <a16:creationId xmlns:a16="http://schemas.microsoft.com/office/drawing/2014/main" id="{16276D40-13FB-7DC7-ECBC-5E719115ACD1}"/>
              </a:ext>
            </a:extLst>
          </p:cNvPr>
          <p:cNvSpPr>
            <a:spLocks noGrp="1"/>
          </p:cNvSpPr>
          <p:nvPr>
            <p:ph idx="1"/>
          </p:nvPr>
        </p:nvSpPr>
        <p:spPr/>
        <p:txBody>
          <a:bodyPr>
            <a:normAutofit fontScale="85000" lnSpcReduction="20000"/>
          </a:bodyPr>
          <a:lstStyle/>
          <a:p>
            <a:pPr marL="36900" indent="0">
              <a:buNone/>
            </a:pPr>
            <a:r>
              <a:rPr lang="en-US" err="1"/>
              <a:t>Kp</a:t>
            </a:r>
            <a:r>
              <a:rPr lang="en-US"/>
              <a:t> (Proportional Gain):</a:t>
            </a:r>
          </a:p>
          <a:p>
            <a:r>
              <a:rPr lang="en-US"/>
              <a:t>Determines the proportional response of the controller.</a:t>
            </a:r>
          </a:p>
          <a:p>
            <a:r>
              <a:rPr lang="en-US"/>
              <a:t>Adjusts the control output in proportion to the error between the desired setpoint and the actual process variable.</a:t>
            </a:r>
          </a:p>
          <a:p>
            <a:r>
              <a:rPr lang="en-US"/>
              <a:t>A higher </a:t>
            </a:r>
            <a:r>
              <a:rPr lang="en-US" err="1"/>
              <a:t>Kp</a:t>
            </a:r>
            <a:r>
              <a:rPr lang="en-US"/>
              <a:t> value leads to a stronger response but can also result in overshooting and oscillations.</a:t>
            </a:r>
          </a:p>
          <a:p>
            <a:r>
              <a:rPr lang="en-US"/>
              <a:t>A lower </a:t>
            </a:r>
            <a:r>
              <a:rPr lang="en-US" err="1"/>
              <a:t>Kp</a:t>
            </a:r>
            <a:r>
              <a:rPr lang="en-US"/>
              <a:t> value can make the controller more stable but slower to reach the setpoint.</a:t>
            </a:r>
          </a:p>
          <a:p>
            <a:pPr marL="36900" indent="0">
              <a:buNone/>
            </a:pPr>
            <a:endParaRPr lang="en-US"/>
          </a:p>
          <a:p>
            <a:pPr marL="36900" indent="0">
              <a:buNone/>
            </a:pPr>
            <a:r>
              <a:rPr lang="en-US"/>
              <a:t>Ki (Integral Gain):</a:t>
            </a:r>
          </a:p>
          <a:p>
            <a:r>
              <a:rPr lang="en-US"/>
              <a:t>Controls the integral response of the controller.</a:t>
            </a:r>
          </a:p>
          <a:p>
            <a:r>
              <a:rPr lang="en-US"/>
              <a:t>Accumulates the error over time and adjusts the control output based on the integral of the error.</a:t>
            </a:r>
          </a:p>
          <a:p>
            <a:r>
              <a:rPr lang="en-US"/>
              <a:t>Helps to eliminate steady-state errors and corrects for any long-term biases.</a:t>
            </a:r>
          </a:p>
          <a:p>
            <a:r>
              <a:rPr lang="en-US"/>
              <a:t>Increasing Ki amplifies the response to steady-state errors, but too high a value can introduce instability and overshoot</a:t>
            </a:r>
          </a:p>
          <a:p>
            <a:endParaRPr lang="en-IN"/>
          </a:p>
        </p:txBody>
      </p:sp>
    </p:spTree>
    <p:extLst>
      <p:ext uri="{BB962C8B-B14F-4D97-AF65-F5344CB8AC3E}">
        <p14:creationId xmlns:p14="http://schemas.microsoft.com/office/powerpoint/2010/main" val="82362026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51ADA71D32293409D1376373C5CCFF2" ma:contentTypeVersion="7" ma:contentTypeDescription="Create a new document." ma:contentTypeScope="" ma:versionID="0c017483d3ebde7eaa7deefce2fbbc37">
  <xsd:schema xmlns:xsd="http://www.w3.org/2001/XMLSchema" xmlns:xs="http://www.w3.org/2001/XMLSchema" xmlns:p="http://schemas.microsoft.com/office/2006/metadata/properties" xmlns:ns2="8526aba0-c8ef-4dd2-a6c3-adec00da18b5" xmlns:ns3="7bc068fa-b5ab-4e83-a440-0b74f0bf18ac" targetNamespace="http://schemas.microsoft.com/office/2006/metadata/properties" ma:root="true" ma:fieldsID="549e7a5b5b6f302d8a87b1e88577c8f7" ns2:_="" ns3:_="">
    <xsd:import namespace="8526aba0-c8ef-4dd2-a6c3-adec00da18b5"/>
    <xsd:import namespace="7bc068fa-b5ab-4e83-a440-0b74f0bf18a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26aba0-c8ef-4dd2-a6c3-adec00da18b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c068fa-b5ab-4e83-a440-0b74f0bf18a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0CA7AE6-B42D-4953-98E4-7F4C59A61FB3}">
  <ds:schemaRefs>
    <ds:schemaRef ds:uri="7bc068fa-b5ab-4e83-a440-0b74f0bf18ac"/>
    <ds:schemaRef ds:uri="8526aba0-c8ef-4dd2-a6c3-adec00da18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{51D2BA6A-3648-4800-AF67-0E3FC3533754}tf33552983_win32</Template>
  <Application>Microsoft Office PowerPoint</Application>
  <PresentationFormat>Widescreen</PresentationFormat>
  <Slides>29</Slides>
  <Notes>0</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DividendVTI</vt:lpstr>
      <vt:lpstr>PID Tuning with Neural Networks PIDNN </vt:lpstr>
      <vt:lpstr>Classic Control-Feedback Problem </vt:lpstr>
      <vt:lpstr>Application</vt:lpstr>
      <vt:lpstr>The PID Controller</vt:lpstr>
      <vt:lpstr>PID controller</vt:lpstr>
      <vt:lpstr>PID Math</vt:lpstr>
      <vt:lpstr>PID Math</vt:lpstr>
      <vt:lpstr>Implementation  of Pid controller</vt:lpstr>
      <vt:lpstr>Kp, Ki, Kd</vt:lpstr>
      <vt:lpstr>PowerPoint Presentation</vt:lpstr>
      <vt:lpstr>PID Tuning</vt:lpstr>
      <vt:lpstr>Manual Tuning</vt:lpstr>
      <vt:lpstr>Ziegler-Nichols method</vt:lpstr>
      <vt:lpstr>Neural Networks</vt:lpstr>
      <vt:lpstr>Forward propagation</vt:lpstr>
      <vt:lpstr>Backpropagation</vt:lpstr>
      <vt:lpstr>PID Neural Network Controller</vt:lpstr>
      <vt:lpstr>PID Neural Network (PIDNN)</vt:lpstr>
      <vt:lpstr>P-neuron</vt:lpstr>
      <vt:lpstr>I-neuron</vt:lpstr>
      <vt:lpstr>D-neuron</vt:lpstr>
      <vt:lpstr>Learning Process</vt:lpstr>
      <vt:lpstr>Error Propagation</vt:lpstr>
      <vt:lpstr>Error Propagation</vt:lpstr>
      <vt:lpstr>PowerPoint Presentation</vt:lpstr>
      <vt:lpstr>Controller Performance</vt:lpstr>
      <vt:lpstr>Experimental Setting and Results</vt:lpstr>
      <vt:lpstr>Conclusion</vt:lpstr>
      <vt:lpstr>Thanks! Got any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PID Tuning with Neural Networks PIDNN</dc:title>
  <dc:creator>Saurabh Gupta</dc:creator>
  <cp:revision>6</cp:revision>
  <dcterms:created xsi:type="dcterms:W3CDTF">2023-07-07T20:27:20Z</dcterms:created>
  <dcterms:modified xsi:type="dcterms:W3CDTF">2023-07-13T17:41:58Z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0x010100951ADA71D32293409D1376373C5CCFF2</vt:lpwstr>
  </property>
</Properties>
</file>